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13"/>
  </p:notesMasterIdLst>
  <p:sldIdLst>
    <p:sldId id="256" r:id="rId2"/>
    <p:sldId id="327" r:id="rId3"/>
    <p:sldId id="328" r:id="rId4"/>
    <p:sldId id="329" r:id="rId5"/>
    <p:sldId id="321" r:id="rId6"/>
    <p:sldId id="267" r:id="rId7"/>
    <p:sldId id="285" r:id="rId8"/>
    <p:sldId id="263" r:id="rId9"/>
    <p:sldId id="264" r:id="rId10"/>
    <p:sldId id="330" r:id="rId11"/>
    <p:sldId id="32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6B7B7"/>
    <a:srgbClr val="009999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415A-3516-494C-A155-F683DE1AEC96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B296-A16A-4D80-9945-E2B689D77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082FE-A28F-81B3-2B8B-51A2924BA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F5AD89-CAB9-D309-5D50-0387AF11A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93039B-EDDD-09D6-005E-D52A8652C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E13C91-950F-2D5E-FAF6-2BFA274F6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A7DB-7769-481B-9D5A-01A2D99E0C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9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588A3-D96E-8681-6FBF-0A964641D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818169-7C6A-DA01-D523-89533D80A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C029B1-A354-6A2A-E4F5-6BDF1B168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878E2F-D237-7FD7-2EC8-B29193C7D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A7DB-7769-481B-9D5A-01A2D99E0C0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5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30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59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6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FB296-A16A-4D80-9945-E2B689D7720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5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35B1-D62A-4E7C-9CA2-1B75F6DEC576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3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8D57-A058-4228-8444-FA73AD87EC9F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C89-4448-4D40-8118-EB311B5D621F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61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644C-40F3-46F0-B241-DACD59817D4A}" type="datetime1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90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FCDE-4721-4153-9191-732C104213B9}" type="datetime1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89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81CE-267D-4852-9FE9-A9DE44B73991}" type="datetime1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2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858E-7C60-46CF-9A6D-671AA2B766A1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7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79F7-0A8D-4CB3-84AE-AA32F381D21C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6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FBCA-FD4A-4A7E-8288-13A3DAEE9D94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259-11B4-4B01-AB8D-5B61A57B820F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32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1E5-EA5A-4216-861A-19F0752490AA}" type="datetime1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860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29C0-5626-43C3-B1D4-7AA385256AE4}" type="datetime1">
              <a:rPr lang="fr-FR" smtClean="0"/>
              <a:t>13/06/2025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609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307D-FD1D-46AE-BCBF-3198DA4E422D}" type="datetime1">
              <a:rPr lang="fr-FR" smtClean="0"/>
              <a:t>13/06/2025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3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A954-2046-44EB-9507-E9A28602BC93}" type="datetime1">
              <a:rPr lang="fr-FR" smtClean="0"/>
              <a:t>13/06/2025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8049-2066-4046-8E8E-DDAB33DDA5DE}" type="datetime1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2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80C-EC86-4C87-8277-DB1D01172E50}" type="datetime1">
              <a:rPr lang="fr-FR" smtClean="0"/>
              <a:t>13/06/2025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1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AB6B-D045-4FDD-9D3F-F613AFF2B54F}" type="datetime1">
              <a:rPr lang="fr-FR" smtClean="0"/>
              <a:t>13/06/2025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40D1D6-3CBB-4A67-9989-BE532F42D4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79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bg2"/>
              </a:gs>
              <a:gs pos="83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3FEDE6-0ADF-D13A-F320-F483C31A7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288" y="203429"/>
            <a:ext cx="10355712" cy="990812"/>
          </a:xfrm>
        </p:spPr>
        <p:txBody>
          <a:bodyPr>
            <a:noAutofit/>
          </a:bodyPr>
          <a:lstStyle/>
          <a:p>
            <a:pPr algn="ctr"/>
            <a:r>
              <a:rPr lang="fr-FR" sz="7200" dirty="0" err="1">
                <a:solidFill>
                  <a:schemeClr val="accent1"/>
                </a:solidFill>
              </a:rPr>
              <a:t>Elizaldia</a:t>
            </a:r>
            <a:r>
              <a:rPr lang="fr-FR" sz="7200" dirty="0">
                <a:solidFill>
                  <a:schemeClr val="accent1"/>
                </a:solidFill>
              </a:rPr>
              <a:t> - Espelette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 3" descr="Une image contenant plein air, fenêtre, bâtiment, ciel&#10;&#10;Le contenu généré par l’IA peut être incorrect.">
            <a:extLst>
              <a:ext uri="{FF2B5EF4-FFF2-40B4-BE49-F238E27FC236}">
                <a16:creationId xmlns:a16="http://schemas.microsoft.com/office/drawing/2014/main" id="{10F2820F-3584-6541-7F3E-57415F47A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99" b="12376"/>
          <a:stretch/>
        </p:blipFill>
        <p:spPr>
          <a:xfrm>
            <a:off x="2113936" y="2090378"/>
            <a:ext cx="8141110" cy="4579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633696" y="1131488"/>
            <a:ext cx="710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9999"/>
                </a:solidFill>
              </a:rPr>
              <a:t>Vivre à Espelette – </a:t>
            </a:r>
            <a:r>
              <a:rPr lang="fr-FR" sz="3200" b="1" dirty="0" err="1">
                <a:solidFill>
                  <a:srgbClr val="009999"/>
                </a:solidFill>
              </a:rPr>
              <a:t>Ezpeletan</a:t>
            </a:r>
            <a:r>
              <a:rPr lang="fr-FR" sz="3200" b="1" dirty="0">
                <a:solidFill>
                  <a:srgbClr val="009999"/>
                </a:solidFill>
              </a:rPr>
              <a:t> </a:t>
            </a:r>
            <a:r>
              <a:rPr lang="fr-FR" sz="3200" b="1" dirty="0" err="1">
                <a:solidFill>
                  <a:srgbClr val="009999"/>
                </a:solidFill>
              </a:rPr>
              <a:t>bizitu</a:t>
            </a:r>
            <a:r>
              <a:rPr lang="fr-FR" sz="3200" b="1" dirty="0">
                <a:solidFill>
                  <a:srgbClr val="009999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rgbClr val="009999"/>
                </a:solidFill>
              </a:rPr>
              <a:t>Et garantir un logement à ses descendants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0930CDEF-E522-3798-401A-356623E821C8}"/>
              </a:ext>
            </a:extLst>
          </p:cNvPr>
          <p:cNvSpPr txBox="1">
            <a:spLocks/>
          </p:cNvSpPr>
          <p:nvPr/>
        </p:nvSpPr>
        <p:spPr>
          <a:xfrm>
            <a:off x="2267396" y="2221767"/>
            <a:ext cx="3513972" cy="862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Ici, bientôt chez vous.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i="1" dirty="0" err="1">
                <a:solidFill>
                  <a:schemeClr val="bg1"/>
                </a:solidFill>
              </a:rPr>
              <a:t>Laster</a:t>
            </a:r>
            <a:r>
              <a:rPr lang="fr-FR" b="1" i="1" dirty="0">
                <a:solidFill>
                  <a:schemeClr val="bg1"/>
                </a:solidFill>
              </a:rPr>
              <a:t> </a:t>
            </a:r>
            <a:r>
              <a:rPr lang="fr-FR" b="1" i="1" dirty="0" err="1">
                <a:solidFill>
                  <a:schemeClr val="bg1"/>
                </a:solidFill>
              </a:rPr>
              <a:t>zure</a:t>
            </a:r>
            <a:r>
              <a:rPr lang="fr-FR" b="1" i="1" dirty="0">
                <a:solidFill>
                  <a:schemeClr val="bg1"/>
                </a:solidFill>
              </a:rPr>
              <a:t> </a:t>
            </a:r>
            <a:r>
              <a:rPr lang="fr-FR" b="1" i="1" dirty="0" err="1">
                <a:solidFill>
                  <a:schemeClr val="bg1"/>
                </a:solidFill>
              </a:rPr>
              <a:t>bizitokia</a:t>
            </a:r>
            <a:r>
              <a:rPr lang="fr-F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5917" t="5263" r="4214" b="8613"/>
          <a:stretch/>
        </p:blipFill>
        <p:spPr>
          <a:xfrm>
            <a:off x="473276" y="64064"/>
            <a:ext cx="1900540" cy="19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6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9AEC3-CDEC-BD9C-ED65-973FF1FF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E0F64-5796-50CC-680C-B2F422E3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077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9999"/>
                </a:solidFill>
              </a:rPr>
              <a:t>Parlons économie ...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1D6030E-2CFC-789E-74DF-423A96D804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44877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0909">
                  <a:extLst>
                    <a:ext uri="{9D8B030D-6E8A-4147-A177-3AD203B41FA5}">
                      <a16:colId xmlns:a16="http://schemas.microsoft.com/office/drawing/2014/main" val="2189260669"/>
                    </a:ext>
                  </a:extLst>
                </a:gridCol>
                <a:gridCol w="2017791">
                  <a:extLst>
                    <a:ext uri="{9D8B030D-6E8A-4147-A177-3AD203B41FA5}">
                      <a16:colId xmlns:a16="http://schemas.microsoft.com/office/drawing/2014/main" val="393647222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9038839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9999"/>
                          </a:solidFill>
                        </a:rPr>
                        <a:t>Parcours économique d’un usufruit.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Pour un investissement 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de 100 000 €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042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C6DD4C2-1310-E000-8651-BA945B9FD09B}"/>
              </a:ext>
            </a:extLst>
          </p:cNvPr>
          <p:cNvGraphicFramePr>
            <a:graphicFrameLocks noGrp="1"/>
          </p:cNvGraphicFramePr>
          <p:nvPr/>
        </p:nvGraphicFramePr>
        <p:xfrm>
          <a:off x="838203" y="2259277"/>
          <a:ext cx="10515597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396704349"/>
                    </a:ext>
                  </a:extLst>
                </a:gridCol>
                <a:gridCol w="4267197">
                  <a:extLst>
                    <a:ext uri="{9D8B030D-6E8A-4147-A177-3AD203B41FA5}">
                      <a16:colId xmlns:a16="http://schemas.microsoft.com/office/drawing/2014/main" val="3158109394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114082146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750038177"/>
                    </a:ext>
                  </a:extLst>
                </a:gridCol>
              </a:tblGrid>
              <a:tr h="66278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Usufruitier initial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Achat usufruit :</a:t>
                      </a:r>
                      <a:br>
                        <a:rPr lang="fr-FR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Emprunt sur 70 %, sur 25 ans à 3%. Intérêts :</a:t>
                      </a:r>
                      <a:br>
                        <a:rPr lang="fr-FR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Frais notaire 8%: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Coût d’achat de l’usufruit 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100 000 €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30 000 €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 8 000 €</a:t>
                      </a:r>
                    </a:p>
                    <a:p>
                      <a:pPr algn="r"/>
                      <a:r>
                        <a:rPr lang="fr-FR" sz="1600" dirty="0">
                          <a:solidFill>
                            <a:srgbClr val="009999"/>
                          </a:solidFill>
                        </a:rPr>
                        <a:t>138 000 €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9999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81064"/>
                  </a:ext>
                </a:extLst>
              </a:tr>
              <a:tr h="66278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Descendant </a:t>
                      </a:r>
                      <a:br>
                        <a:rPr lang="fr-FR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ou personne choisie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Achat usufruit. 15% de sa valeur</a:t>
                      </a:r>
                      <a:br>
                        <a:rPr lang="fr-FR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Emprunt sur 70 %, sur 25 ans à 3%. Intérêts :</a:t>
                      </a:r>
                      <a:br>
                        <a:rPr lang="fr-FR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Frais notaire, 8%. Base 50% de la valeur du bien :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Coût d’achat de l’usufruit 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15 000 €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  4 500 €</a:t>
                      </a:r>
                    </a:p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  8 000 €</a:t>
                      </a:r>
                    </a:p>
                    <a:p>
                      <a:pPr algn="r"/>
                      <a:r>
                        <a:rPr lang="fr-FR" sz="1600" b="1" dirty="0">
                          <a:solidFill>
                            <a:srgbClr val="009999"/>
                          </a:solidFill>
                        </a:rPr>
                        <a:t>27 500 €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fr-FR" sz="1600" b="1" dirty="0">
                        <a:solidFill>
                          <a:srgbClr val="0099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819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460E52F-9F25-368C-DA6E-1414BBF81BE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423357"/>
          <a:ext cx="105156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5">
                  <a:extLst>
                    <a:ext uri="{9D8B030D-6E8A-4147-A177-3AD203B41FA5}">
                      <a16:colId xmlns:a16="http://schemas.microsoft.com/office/drawing/2014/main" val="2396704349"/>
                    </a:ext>
                  </a:extLst>
                </a:gridCol>
                <a:gridCol w="4317994">
                  <a:extLst>
                    <a:ext uri="{9D8B030D-6E8A-4147-A177-3AD203B41FA5}">
                      <a16:colId xmlns:a16="http://schemas.microsoft.com/office/drawing/2014/main" val="311408214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24100115"/>
                    </a:ext>
                  </a:extLst>
                </a:gridCol>
                <a:gridCol w="1866902">
                  <a:extLst>
                    <a:ext uri="{9D8B030D-6E8A-4147-A177-3AD203B41FA5}">
                      <a16:colId xmlns:a16="http://schemas.microsoft.com/office/drawing/2014/main" val="3750038177"/>
                    </a:ext>
                  </a:extLst>
                </a:gridCol>
              </a:tblGrid>
              <a:tr h="147085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Vente par descendant </a:t>
                      </a:r>
                      <a:br>
                        <a:rPr lang="fr-FR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ou personne choisie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Hypothèse de vente après 10 ans de détention.</a:t>
                      </a:r>
                      <a:br>
                        <a:rPr lang="fr-FR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Indice Coût Construction 30%/10 ans.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100 000 € + 30 %</a:t>
                      </a:r>
                    </a:p>
                    <a:p>
                      <a:pPr algn="r"/>
                      <a:r>
                        <a:rPr lang="fr-FR" sz="1600" dirty="0">
                          <a:solidFill>
                            <a:srgbClr val="FFC000"/>
                          </a:solidFill>
                        </a:rPr>
                        <a:t>130 000 €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8190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6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70450" y="2585884"/>
            <a:ext cx="870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Si vous êtes intéressé par le projet, vous pouvez vous rapprocher du secrétariat de la commune d’Espelette.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4844" y="4931081"/>
            <a:ext cx="2758975" cy="123110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ETXALDE: </a:t>
            </a:r>
          </a:p>
          <a:p>
            <a:pPr algn="ctr"/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</a:rPr>
              <a:t>Beñat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ETCHEBEST et Francis CARRICART</a:t>
            </a:r>
          </a:p>
          <a:p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94331" y="755916"/>
            <a:ext cx="748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009999"/>
                </a:solidFill>
              </a:rPr>
              <a:t>MILESKER / MERCI</a:t>
            </a:r>
            <a:endParaRPr lang="fr-FR" sz="6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71FB86-E007-A52C-F768-CC2255728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 b="10999"/>
          <a:stretch/>
        </p:blipFill>
        <p:spPr>
          <a:xfrm>
            <a:off x="2709683" y="4214192"/>
            <a:ext cx="1253045" cy="9260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595431" y="4792581"/>
            <a:ext cx="2758975" cy="12926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HEMEN Architecture: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Michaël ETCHEGARAY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163880" y="4931081"/>
            <a:ext cx="2758976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TEQUIO: </a:t>
            </a:r>
          </a:p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Sonia MARTIN DEL CAMPO</a:t>
            </a:r>
          </a:p>
          <a:p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7E34F11-78D9-E2A8-C8D2-99B93DE07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5" y="4501346"/>
            <a:ext cx="1903067" cy="6310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57AE5D-789B-F724-4C5B-DB7391EBB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14" y="4206378"/>
            <a:ext cx="933875" cy="9338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315" y="168907"/>
            <a:ext cx="1892736" cy="20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5170" y="284997"/>
            <a:ext cx="8911687" cy="1005570"/>
          </a:xfrm>
        </p:spPr>
        <p:txBody>
          <a:bodyPr/>
          <a:lstStyle/>
          <a:p>
            <a:r>
              <a:rPr lang="fr-FR" dirty="0">
                <a:solidFill>
                  <a:srgbClr val="26B7B7"/>
                </a:solidFill>
              </a:rPr>
              <a:t>Localisation et emprise foncière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2</a:t>
            </a:fld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4356E8A-9DD0-8289-5DCD-A377BDC1065C}"/>
              </a:ext>
            </a:extLst>
          </p:cNvPr>
          <p:cNvGrpSpPr/>
          <p:nvPr/>
        </p:nvGrpSpPr>
        <p:grpSpPr>
          <a:xfrm>
            <a:off x="511929" y="1152907"/>
            <a:ext cx="5322165" cy="3463645"/>
            <a:chOff x="373962" y="1191482"/>
            <a:chExt cx="7508796" cy="488669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EFC597F-6AC2-1078-2034-303B3E2E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9545" y="1191482"/>
              <a:ext cx="5873213" cy="4886696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74B7F43-F15A-4C69-DCED-73FCCDFD6D40}"/>
                </a:ext>
              </a:extLst>
            </p:cNvPr>
            <p:cNvSpPr/>
            <p:nvPr/>
          </p:nvSpPr>
          <p:spPr>
            <a:xfrm>
              <a:off x="4946151" y="1324304"/>
              <a:ext cx="745201" cy="69368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D6E34B2-459C-C299-F603-52D8653272F4}"/>
                </a:ext>
              </a:extLst>
            </p:cNvPr>
            <p:cNvSpPr/>
            <p:nvPr/>
          </p:nvSpPr>
          <p:spPr>
            <a:xfrm>
              <a:off x="3368565" y="5102772"/>
              <a:ext cx="635876" cy="69893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BD07FFD-3043-77B6-4041-00CDE3CB9FEC}"/>
                </a:ext>
              </a:extLst>
            </p:cNvPr>
            <p:cNvSpPr txBox="1"/>
            <p:nvPr/>
          </p:nvSpPr>
          <p:spPr>
            <a:xfrm>
              <a:off x="558008" y="5258952"/>
              <a:ext cx="1100137" cy="36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Mairie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83D9102-8C62-0897-5586-711E56E2D1DD}"/>
                </a:ext>
              </a:extLst>
            </p:cNvPr>
            <p:cNvSpPr txBox="1"/>
            <p:nvPr/>
          </p:nvSpPr>
          <p:spPr>
            <a:xfrm>
              <a:off x="373962" y="1364908"/>
              <a:ext cx="1388057" cy="607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Maison</a:t>
              </a:r>
            </a:p>
            <a:p>
              <a:pPr algn="ctr"/>
              <a:r>
                <a:rPr lang="fr-FR" sz="1100" b="1" dirty="0" err="1"/>
                <a:t>Elizaldea</a:t>
              </a:r>
              <a:endParaRPr lang="fr-FR" sz="1100" b="1" dirty="0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1543B4B-2636-95E1-E070-D9BACABF1D88}"/>
                </a:ext>
              </a:extLst>
            </p:cNvPr>
            <p:cNvCxnSpPr>
              <a:cxnSpLocks/>
              <a:stCxn id="10" idx="3"/>
              <a:endCxn id="7" idx="2"/>
            </p:cNvCxnSpPr>
            <p:nvPr/>
          </p:nvCxnSpPr>
          <p:spPr>
            <a:xfrm>
              <a:off x="1762019" y="1668868"/>
              <a:ext cx="3184132" cy="227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116717F-77C0-8364-0B5B-E83D0D8BCDFD}"/>
                </a:ext>
              </a:extLst>
            </p:cNvPr>
            <p:cNvCxnSpPr>
              <a:cxnSpLocks/>
              <a:stCxn id="9" idx="3"/>
              <a:endCxn id="8" idx="2"/>
            </p:cNvCxnSpPr>
            <p:nvPr/>
          </p:nvCxnSpPr>
          <p:spPr>
            <a:xfrm>
              <a:off x="1658145" y="5443498"/>
              <a:ext cx="1710420" cy="874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307E8AC-674A-2CBC-D5DF-A758B05242D9}"/>
              </a:ext>
            </a:extLst>
          </p:cNvPr>
          <p:cNvGrpSpPr/>
          <p:nvPr/>
        </p:nvGrpSpPr>
        <p:grpSpPr>
          <a:xfrm>
            <a:off x="7238848" y="1152907"/>
            <a:ext cx="4361730" cy="4001741"/>
            <a:chOff x="118327" y="1342769"/>
            <a:chExt cx="4361730" cy="400174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2F52B8D-2D4E-CCFB-CD78-7BE2C439A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27" y="1342769"/>
              <a:ext cx="4361730" cy="4001741"/>
            </a:xfrm>
            <a:prstGeom prst="rect">
              <a:avLst/>
            </a:prstGeom>
          </p:spPr>
        </p:pic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CC98B77A-82BD-32DF-CEF1-34622157824C}"/>
                </a:ext>
              </a:extLst>
            </p:cNvPr>
            <p:cNvSpPr/>
            <p:nvPr/>
          </p:nvSpPr>
          <p:spPr>
            <a:xfrm>
              <a:off x="1571625" y="2274470"/>
              <a:ext cx="1243365" cy="1259305"/>
            </a:xfrm>
            <a:custGeom>
              <a:avLst/>
              <a:gdLst>
                <a:gd name="connsiteX0" fmla="*/ 1562100 w 2228850"/>
                <a:gd name="connsiteY0" fmla="*/ 2257425 h 2257425"/>
                <a:gd name="connsiteX1" fmla="*/ 2228850 w 2228850"/>
                <a:gd name="connsiteY1" fmla="*/ 1609725 h 2257425"/>
                <a:gd name="connsiteX2" fmla="*/ 2028825 w 2228850"/>
                <a:gd name="connsiteY2" fmla="*/ 1609725 h 2257425"/>
                <a:gd name="connsiteX3" fmla="*/ 1924050 w 2228850"/>
                <a:gd name="connsiteY3" fmla="*/ 1581150 h 2257425"/>
                <a:gd name="connsiteX4" fmla="*/ 1524000 w 2228850"/>
                <a:gd name="connsiteY4" fmla="*/ 1028700 h 2257425"/>
                <a:gd name="connsiteX5" fmla="*/ 2133600 w 2228850"/>
                <a:gd name="connsiteY5" fmla="*/ 476250 h 2257425"/>
                <a:gd name="connsiteX6" fmla="*/ 1228725 w 2228850"/>
                <a:gd name="connsiteY6" fmla="*/ 28575 h 2257425"/>
                <a:gd name="connsiteX7" fmla="*/ 1038225 w 2228850"/>
                <a:gd name="connsiteY7" fmla="*/ 171450 h 2257425"/>
                <a:gd name="connsiteX8" fmla="*/ 628650 w 2228850"/>
                <a:gd name="connsiteY8" fmla="*/ 0 h 2257425"/>
                <a:gd name="connsiteX9" fmla="*/ 542925 w 2228850"/>
                <a:gd name="connsiteY9" fmla="*/ 66675 h 2257425"/>
                <a:gd name="connsiteX10" fmla="*/ 609600 w 2228850"/>
                <a:gd name="connsiteY10" fmla="*/ 219075 h 2257425"/>
                <a:gd name="connsiteX11" fmla="*/ 514350 w 2228850"/>
                <a:gd name="connsiteY11" fmla="*/ 628650 h 2257425"/>
                <a:gd name="connsiteX12" fmla="*/ 485775 w 2228850"/>
                <a:gd name="connsiteY12" fmla="*/ 1009650 h 2257425"/>
                <a:gd name="connsiteX13" fmla="*/ 0 w 2228850"/>
                <a:gd name="connsiteY13" fmla="*/ 1619250 h 2257425"/>
                <a:gd name="connsiteX14" fmla="*/ 400050 w 2228850"/>
                <a:gd name="connsiteY14" fmla="*/ 1895475 h 2257425"/>
                <a:gd name="connsiteX15" fmla="*/ 666750 w 2228850"/>
                <a:gd name="connsiteY15" fmla="*/ 1562100 h 2257425"/>
                <a:gd name="connsiteX16" fmla="*/ 1066800 w 2228850"/>
                <a:gd name="connsiteY16" fmla="*/ 1905000 h 2257425"/>
                <a:gd name="connsiteX17" fmla="*/ 1114425 w 2228850"/>
                <a:gd name="connsiteY17" fmla="*/ 1866900 h 2257425"/>
                <a:gd name="connsiteX18" fmla="*/ 1562100 w 2228850"/>
                <a:gd name="connsiteY18" fmla="*/ 2257425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8850" h="2257425">
                  <a:moveTo>
                    <a:pt x="1562100" y="2257425"/>
                  </a:moveTo>
                  <a:lnTo>
                    <a:pt x="2228850" y="1609725"/>
                  </a:lnTo>
                  <a:lnTo>
                    <a:pt x="2028825" y="1609725"/>
                  </a:lnTo>
                  <a:lnTo>
                    <a:pt x="1924050" y="1581150"/>
                  </a:lnTo>
                  <a:lnTo>
                    <a:pt x="1524000" y="1028700"/>
                  </a:lnTo>
                  <a:lnTo>
                    <a:pt x="2133600" y="476250"/>
                  </a:lnTo>
                  <a:lnTo>
                    <a:pt x="1228725" y="28575"/>
                  </a:lnTo>
                  <a:lnTo>
                    <a:pt x="1038225" y="171450"/>
                  </a:lnTo>
                  <a:lnTo>
                    <a:pt x="628650" y="0"/>
                  </a:lnTo>
                  <a:lnTo>
                    <a:pt x="542925" y="66675"/>
                  </a:lnTo>
                  <a:lnTo>
                    <a:pt x="609600" y="219075"/>
                  </a:lnTo>
                  <a:lnTo>
                    <a:pt x="514350" y="628650"/>
                  </a:lnTo>
                  <a:lnTo>
                    <a:pt x="485775" y="1009650"/>
                  </a:lnTo>
                  <a:lnTo>
                    <a:pt x="0" y="1619250"/>
                  </a:lnTo>
                  <a:lnTo>
                    <a:pt x="400050" y="1895475"/>
                  </a:lnTo>
                  <a:lnTo>
                    <a:pt x="666750" y="1562100"/>
                  </a:lnTo>
                  <a:lnTo>
                    <a:pt x="1066800" y="1905000"/>
                  </a:lnTo>
                  <a:lnTo>
                    <a:pt x="1114425" y="1866900"/>
                  </a:lnTo>
                  <a:lnTo>
                    <a:pt x="1562100" y="2257425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991573D2-6CEC-25BE-3537-BBB94183E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5234"/>
              </p:ext>
            </p:extLst>
          </p:nvPr>
        </p:nvGraphicFramePr>
        <p:xfrm>
          <a:off x="7525524" y="5511375"/>
          <a:ext cx="4064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31793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2745509"/>
                    </a:ext>
                  </a:extLst>
                </a:gridCol>
              </a:tblGrid>
              <a:tr h="272667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ysClr val="windowText" lastClr="000000"/>
                          </a:solidFill>
                        </a:rPr>
                        <a:t>000 AM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ysClr val="windowText" lastClr="000000"/>
                          </a:solidFill>
                        </a:rPr>
                        <a:t>1573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233581"/>
                  </a:ext>
                </a:extLst>
              </a:tr>
              <a:tr h="272667">
                <a:tc>
                  <a:txBody>
                    <a:bodyPr/>
                    <a:lstStyle/>
                    <a:p>
                      <a:r>
                        <a:rPr lang="fr-FR" sz="1200" dirty="0"/>
                        <a:t>000 AM 116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283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537866"/>
                  </a:ext>
                </a:extLst>
              </a:tr>
              <a:tr h="272667">
                <a:tc>
                  <a:txBody>
                    <a:bodyPr/>
                    <a:lstStyle/>
                    <a:p>
                      <a:r>
                        <a:rPr lang="fr-FR" sz="1200" dirty="0"/>
                        <a:t>000 AM 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431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13783"/>
                  </a:ext>
                </a:extLst>
              </a:tr>
              <a:tr h="272667">
                <a:tc>
                  <a:txBody>
                    <a:bodyPr/>
                    <a:lstStyle/>
                    <a:p>
                      <a:r>
                        <a:rPr lang="fr-FR" sz="1200" b="1" dirty="0"/>
                        <a:t>Surface totale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2 287 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23025"/>
                  </a:ext>
                </a:extLst>
              </a:tr>
            </a:tbl>
          </a:graphicData>
        </a:graphic>
      </p:graphicFrame>
      <p:grpSp>
        <p:nvGrpSpPr>
          <p:cNvPr id="20" name="Groupe 19">
            <a:extLst>
              <a:ext uri="{FF2B5EF4-FFF2-40B4-BE49-F238E27FC236}">
                <a16:creationId xmlns:a16="http://schemas.microsoft.com/office/drawing/2014/main" id="{FE995108-38DB-73B3-B8E8-E8C32273412D}"/>
              </a:ext>
            </a:extLst>
          </p:cNvPr>
          <p:cNvGrpSpPr/>
          <p:nvPr/>
        </p:nvGrpSpPr>
        <p:grpSpPr>
          <a:xfrm>
            <a:off x="5190099" y="4747236"/>
            <a:ext cx="2048749" cy="1915713"/>
            <a:chOff x="4911632" y="1199613"/>
            <a:chExt cx="3520745" cy="3292125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0A0E206-AB86-EAFC-D6C2-F4C1AADA8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1632" y="1199613"/>
              <a:ext cx="3520745" cy="3292125"/>
            </a:xfrm>
            <a:prstGeom prst="rect">
              <a:avLst/>
            </a:prstGeom>
          </p:spPr>
        </p:pic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E189AE2-3D74-B516-8E4B-3747027183A6}"/>
                </a:ext>
              </a:extLst>
            </p:cNvPr>
            <p:cNvSpPr/>
            <p:nvPr/>
          </p:nvSpPr>
          <p:spPr>
            <a:xfrm>
              <a:off x="5486400" y="1390650"/>
              <a:ext cx="2228850" cy="2257425"/>
            </a:xfrm>
            <a:custGeom>
              <a:avLst/>
              <a:gdLst>
                <a:gd name="connsiteX0" fmla="*/ 1562100 w 2228850"/>
                <a:gd name="connsiteY0" fmla="*/ 2257425 h 2257425"/>
                <a:gd name="connsiteX1" fmla="*/ 2228850 w 2228850"/>
                <a:gd name="connsiteY1" fmla="*/ 1609725 h 2257425"/>
                <a:gd name="connsiteX2" fmla="*/ 2028825 w 2228850"/>
                <a:gd name="connsiteY2" fmla="*/ 1609725 h 2257425"/>
                <a:gd name="connsiteX3" fmla="*/ 1924050 w 2228850"/>
                <a:gd name="connsiteY3" fmla="*/ 1581150 h 2257425"/>
                <a:gd name="connsiteX4" fmla="*/ 1524000 w 2228850"/>
                <a:gd name="connsiteY4" fmla="*/ 1028700 h 2257425"/>
                <a:gd name="connsiteX5" fmla="*/ 2133600 w 2228850"/>
                <a:gd name="connsiteY5" fmla="*/ 476250 h 2257425"/>
                <a:gd name="connsiteX6" fmla="*/ 1228725 w 2228850"/>
                <a:gd name="connsiteY6" fmla="*/ 28575 h 2257425"/>
                <a:gd name="connsiteX7" fmla="*/ 1038225 w 2228850"/>
                <a:gd name="connsiteY7" fmla="*/ 171450 h 2257425"/>
                <a:gd name="connsiteX8" fmla="*/ 628650 w 2228850"/>
                <a:gd name="connsiteY8" fmla="*/ 0 h 2257425"/>
                <a:gd name="connsiteX9" fmla="*/ 542925 w 2228850"/>
                <a:gd name="connsiteY9" fmla="*/ 66675 h 2257425"/>
                <a:gd name="connsiteX10" fmla="*/ 609600 w 2228850"/>
                <a:gd name="connsiteY10" fmla="*/ 219075 h 2257425"/>
                <a:gd name="connsiteX11" fmla="*/ 514350 w 2228850"/>
                <a:gd name="connsiteY11" fmla="*/ 628650 h 2257425"/>
                <a:gd name="connsiteX12" fmla="*/ 485775 w 2228850"/>
                <a:gd name="connsiteY12" fmla="*/ 1009650 h 2257425"/>
                <a:gd name="connsiteX13" fmla="*/ 0 w 2228850"/>
                <a:gd name="connsiteY13" fmla="*/ 1619250 h 2257425"/>
                <a:gd name="connsiteX14" fmla="*/ 400050 w 2228850"/>
                <a:gd name="connsiteY14" fmla="*/ 1895475 h 2257425"/>
                <a:gd name="connsiteX15" fmla="*/ 666750 w 2228850"/>
                <a:gd name="connsiteY15" fmla="*/ 1562100 h 2257425"/>
                <a:gd name="connsiteX16" fmla="*/ 1066800 w 2228850"/>
                <a:gd name="connsiteY16" fmla="*/ 1905000 h 2257425"/>
                <a:gd name="connsiteX17" fmla="*/ 1114425 w 2228850"/>
                <a:gd name="connsiteY17" fmla="*/ 1866900 h 2257425"/>
                <a:gd name="connsiteX18" fmla="*/ 1562100 w 2228850"/>
                <a:gd name="connsiteY18" fmla="*/ 2257425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8850" h="2257425">
                  <a:moveTo>
                    <a:pt x="1562100" y="2257425"/>
                  </a:moveTo>
                  <a:lnTo>
                    <a:pt x="2228850" y="1609725"/>
                  </a:lnTo>
                  <a:lnTo>
                    <a:pt x="2028825" y="1609725"/>
                  </a:lnTo>
                  <a:lnTo>
                    <a:pt x="1924050" y="1581150"/>
                  </a:lnTo>
                  <a:lnTo>
                    <a:pt x="1524000" y="1028700"/>
                  </a:lnTo>
                  <a:lnTo>
                    <a:pt x="2133600" y="476250"/>
                  </a:lnTo>
                  <a:lnTo>
                    <a:pt x="1228725" y="28575"/>
                  </a:lnTo>
                  <a:lnTo>
                    <a:pt x="1038225" y="171450"/>
                  </a:lnTo>
                  <a:lnTo>
                    <a:pt x="628650" y="0"/>
                  </a:lnTo>
                  <a:lnTo>
                    <a:pt x="542925" y="66675"/>
                  </a:lnTo>
                  <a:lnTo>
                    <a:pt x="609600" y="219075"/>
                  </a:lnTo>
                  <a:lnTo>
                    <a:pt x="514350" y="628650"/>
                  </a:lnTo>
                  <a:lnTo>
                    <a:pt x="485775" y="1009650"/>
                  </a:lnTo>
                  <a:lnTo>
                    <a:pt x="0" y="1619250"/>
                  </a:lnTo>
                  <a:lnTo>
                    <a:pt x="400050" y="1895475"/>
                  </a:lnTo>
                  <a:lnTo>
                    <a:pt x="666750" y="1562100"/>
                  </a:lnTo>
                  <a:lnTo>
                    <a:pt x="1066800" y="1905000"/>
                  </a:lnTo>
                  <a:lnTo>
                    <a:pt x="1114425" y="1866900"/>
                  </a:lnTo>
                  <a:lnTo>
                    <a:pt x="1562100" y="2257425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29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170E-A196-8F99-A08B-C03F0C8FF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935FB-5EF2-E90B-AC69-D3F6C5C9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82" y="406521"/>
            <a:ext cx="8911687" cy="128089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6B7B7"/>
                </a:solidFill>
              </a:rPr>
              <a:t>Proposition d’aménagement</a:t>
            </a:r>
            <a:br>
              <a:rPr lang="fr-FR" dirty="0">
                <a:solidFill>
                  <a:srgbClr val="26B7B7"/>
                </a:solidFill>
              </a:rPr>
            </a:br>
            <a:r>
              <a:rPr lang="fr-FR" sz="2700" dirty="0">
                <a:solidFill>
                  <a:srgbClr val="26B7B7"/>
                </a:solidFill>
              </a:rPr>
              <a:t>Création de 10 logements</a:t>
            </a:r>
            <a:endParaRPr lang="fr-FR" b="0" dirty="0">
              <a:solidFill>
                <a:srgbClr val="26B7B7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F03F0F-5513-3873-63D6-4468C5176E4F}"/>
              </a:ext>
            </a:extLst>
          </p:cNvPr>
          <p:cNvSpPr txBox="1"/>
          <p:nvPr/>
        </p:nvSpPr>
        <p:spPr>
          <a:xfrm>
            <a:off x="2950121" y="2843638"/>
            <a:ext cx="3979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T4-2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6C7EEC-3766-4206-9907-9D0E93C61990}"/>
              </a:ext>
            </a:extLst>
          </p:cNvPr>
          <p:cNvSpPr txBox="1"/>
          <p:nvPr/>
        </p:nvSpPr>
        <p:spPr>
          <a:xfrm>
            <a:off x="3284711" y="3052860"/>
            <a:ext cx="3979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T4-3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98077E2-F63C-3CFF-3035-332CE4286C91}"/>
              </a:ext>
            </a:extLst>
          </p:cNvPr>
          <p:cNvSpPr txBox="1"/>
          <p:nvPr/>
        </p:nvSpPr>
        <p:spPr>
          <a:xfrm>
            <a:off x="3937422" y="3513239"/>
            <a:ext cx="375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T2 – 1 et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D599B7-E4CB-AAA3-06D9-E17CC2697302}"/>
              </a:ext>
            </a:extLst>
          </p:cNvPr>
          <p:cNvSpPr/>
          <p:nvPr/>
        </p:nvSpPr>
        <p:spPr>
          <a:xfrm>
            <a:off x="7833326" y="5567682"/>
            <a:ext cx="78743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89A884E7-ED5F-24DF-0FCC-C59B86D3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3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56EA353-705C-5532-30D2-77DA06E6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2" y="2120266"/>
            <a:ext cx="3398625" cy="2617467"/>
          </a:xfrm>
          <a:prstGeom prst="rect">
            <a:avLst/>
          </a:prstGeom>
        </p:spPr>
      </p:pic>
      <p:pic>
        <p:nvPicPr>
          <p:cNvPr id="5" name="Image 4" descr="Une image contenant texte, diagramme, carte, Plan&#10;&#10;Le contenu généré par l’IA peut être incorrect.">
            <a:extLst>
              <a:ext uri="{FF2B5EF4-FFF2-40B4-BE49-F238E27FC236}">
                <a16:creationId xmlns:a16="http://schemas.microsoft.com/office/drawing/2014/main" id="{D160FF4B-5911-3101-25BF-5C6B9DDE7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b="3563"/>
          <a:stretch>
            <a:fillRect/>
          </a:stretch>
        </p:blipFill>
        <p:spPr>
          <a:xfrm>
            <a:off x="6420584" y="1244599"/>
            <a:ext cx="4849398" cy="54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50529-30E9-9D19-5675-1DA6C46C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fenêtre,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id="{A84407F0-1334-57CA-F9A9-5C200130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8" t="9499" r="562" b="11159"/>
          <a:stretch>
            <a:fillRect/>
          </a:stretch>
        </p:blipFill>
        <p:spPr>
          <a:xfrm>
            <a:off x="1489749" y="1525619"/>
            <a:ext cx="4056484" cy="44445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74823D-9214-C1E4-9E46-894163E7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82" y="406521"/>
            <a:ext cx="8911687" cy="128089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6B7B7"/>
                </a:solidFill>
              </a:rPr>
              <a:t>Proposition d’aménagement</a:t>
            </a:r>
            <a:br>
              <a:rPr lang="fr-FR" dirty="0">
                <a:solidFill>
                  <a:srgbClr val="26B7B7"/>
                </a:solidFill>
              </a:rPr>
            </a:br>
            <a:r>
              <a:rPr lang="fr-FR" sz="2700" dirty="0">
                <a:solidFill>
                  <a:srgbClr val="26B7B7"/>
                </a:solidFill>
              </a:rPr>
              <a:t>Création de 10 logements</a:t>
            </a:r>
            <a:endParaRPr lang="fr-FR" b="0" dirty="0">
              <a:solidFill>
                <a:srgbClr val="26B7B7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F6C9426-A286-3877-085C-DD25325A6399}"/>
              </a:ext>
            </a:extLst>
          </p:cNvPr>
          <p:cNvSpPr txBox="1"/>
          <p:nvPr/>
        </p:nvSpPr>
        <p:spPr>
          <a:xfrm>
            <a:off x="3284711" y="3052860"/>
            <a:ext cx="3979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T4-3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ACBD7-EBCE-D97E-9BA9-DDA2CBD1DFFE}"/>
              </a:ext>
            </a:extLst>
          </p:cNvPr>
          <p:cNvSpPr/>
          <p:nvPr/>
        </p:nvSpPr>
        <p:spPr>
          <a:xfrm>
            <a:off x="7833326" y="5567682"/>
            <a:ext cx="78743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553B8D3-BBC9-D75F-8146-20D57815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4</a:t>
            </a:fld>
            <a:endParaRPr lang="fr-FR"/>
          </a:p>
        </p:txBody>
      </p:sp>
      <p:pic>
        <p:nvPicPr>
          <p:cNvPr id="9" name="Image 8" descr="Une image contenant fenêtre, Rectangle, Caractère coloré, carré&#10;&#10;Le contenu généré par l’IA peut être incorrect.">
            <a:extLst>
              <a:ext uri="{FF2B5EF4-FFF2-40B4-BE49-F238E27FC236}">
                <a16:creationId xmlns:a16="http://schemas.microsoft.com/office/drawing/2014/main" id="{20A8A9A6-1A89-771B-580C-A41B7F352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7" b="38990"/>
          <a:stretch>
            <a:fillRect/>
          </a:stretch>
        </p:blipFill>
        <p:spPr>
          <a:xfrm>
            <a:off x="8227043" y="1498324"/>
            <a:ext cx="2621790" cy="2399442"/>
          </a:xfrm>
          <a:prstGeom prst="rect">
            <a:avLst/>
          </a:prstGeom>
        </p:spPr>
      </p:pic>
      <p:pic>
        <p:nvPicPr>
          <p:cNvPr id="11" name="Image 10" descr="Une image contenant texte, Rectangle, capture d’écran, carré&#10;&#10;Le contenu généré par l’IA peut être incorrect.">
            <a:extLst>
              <a:ext uri="{FF2B5EF4-FFF2-40B4-BE49-F238E27FC236}">
                <a16:creationId xmlns:a16="http://schemas.microsoft.com/office/drawing/2014/main" id="{463A6280-E951-CA00-25A9-18065F286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8" b="39259"/>
          <a:stretch>
            <a:fillRect/>
          </a:stretch>
        </p:blipFill>
        <p:spPr>
          <a:xfrm>
            <a:off x="7680607" y="4090962"/>
            <a:ext cx="2612136" cy="239944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AF7DA12-6C7A-EAC7-5550-BEFE8093730D}"/>
              </a:ext>
            </a:extLst>
          </p:cNvPr>
          <p:cNvSpPr txBox="1"/>
          <p:nvPr/>
        </p:nvSpPr>
        <p:spPr>
          <a:xfrm>
            <a:off x="2055037" y="185002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T4 84m²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CB14F5-D549-6C5E-9473-C46B8D88C404}"/>
              </a:ext>
            </a:extLst>
          </p:cNvPr>
          <p:cNvSpPr txBox="1"/>
          <p:nvPr/>
        </p:nvSpPr>
        <p:spPr>
          <a:xfrm>
            <a:off x="4935715" y="34290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T4 84m²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BC86CEB-FC70-6768-38EE-D1E33E0E987D}"/>
              </a:ext>
            </a:extLst>
          </p:cNvPr>
          <p:cNvSpPr txBox="1"/>
          <p:nvPr/>
        </p:nvSpPr>
        <p:spPr>
          <a:xfrm>
            <a:off x="1180128" y="529068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T2 40m²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AEEB05-C8E3-8943-9936-3F45D26131A0}"/>
              </a:ext>
            </a:extLst>
          </p:cNvPr>
          <p:cNvSpPr txBox="1"/>
          <p:nvPr/>
        </p:nvSpPr>
        <p:spPr>
          <a:xfrm>
            <a:off x="4842342" y="468659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497F41"/>
                </a:solidFill>
              </a:rPr>
              <a:t>T3 67m²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D322729-047E-886E-D75A-17945B04D494}"/>
              </a:ext>
            </a:extLst>
          </p:cNvPr>
          <p:cNvSpPr txBox="1"/>
          <p:nvPr/>
        </p:nvSpPr>
        <p:spPr>
          <a:xfrm>
            <a:off x="6803285" y="569320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T2 45m²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C44FFF-740E-C387-9550-8824B74A9D30}"/>
              </a:ext>
            </a:extLst>
          </p:cNvPr>
          <p:cNvSpPr txBox="1"/>
          <p:nvPr/>
        </p:nvSpPr>
        <p:spPr>
          <a:xfrm>
            <a:off x="6724058" y="471796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T2 45m²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6E4BFE7-5352-2FCA-34B9-2A4F6AFBD81B}"/>
              </a:ext>
            </a:extLst>
          </p:cNvPr>
          <p:cNvSpPr txBox="1"/>
          <p:nvPr/>
        </p:nvSpPr>
        <p:spPr>
          <a:xfrm>
            <a:off x="7317894" y="209714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3"/>
                </a:solidFill>
              </a:rPr>
              <a:t>T3 70m²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A233C11-80E1-3F86-3F30-E08342D187A7}"/>
              </a:ext>
            </a:extLst>
          </p:cNvPr>
          <p:cNvSpPr txBox="1"/>
          <p:nvPr/>
        </p:nvSpPr>
        <p:spPr>
          <a:xfrm>
            <a:off x="11153393" y="1548911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T2 56 m²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C5D9A45-F08C-C58D-1E33-01C48A043372}"/>
              </a:ext>
            </a:extLst>
          </p:cNvPr>
          <p:cNvSpPr txBox="1"/>
          <p:nvPr/>
        </p:nvSpPr>
        <p:spPr>
          <a:xfrm>
            <a:off x="11009008" y="3099026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CC0099"/>
                </a:solidFill>
              </a:rPr>
              <a:t>T2 58 m²</a:t>
            </a:r>
          </a:p>
        </p:txBody>
      </p: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9C771519-1C7D-815B-4891-9FFB58FED1D8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278762" y="2276959"/>
            <a:ext cx="571020" cy="271151"/>
          </a:xfrm>
          <a:prstGeom prst="curved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rc 31">
            <a:extLst>
              <a:ext uri="{FF2B5EF4-FFF2-40B4-BE49-F238E27FC236}">
                <a16:creationId xmlns:a16="http://schemas.microsoft.com/office/drawing/2014/main" id="{20FE2852-243A-B174-08C4-C60DDC2F2982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4097059" y="3052860"/>
            <a:ext cx="838657" cy="514640"/>
          </a:xfrm>
          <a:prstGeom prst="curvedConnector3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7F6D16CE-EAC3-BEE0-FFF1-0BD111BF9493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 flipV="1">
            <a:off x="4097060" y="4825096"/>
            <a:ext cx="745283" cy="264139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1C5563E9-1643-BF82-D461-D49526BACBD7}"/>
              </a:ext>
            </a:extLst>
          </p:cNvPr>
          <p:cNvCxnSpPr>
            <a:cxnSpLocks/>
          </p:cNvCxnSpPr>
          <p:nvPr/>
        </p:nvCxnSpPr>
        <p:spPr>
          <a:xfrm flipV="1">
            <a:off x="1588655" y="4825096"/>
            <a:ext cx="738909" cy="465587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rc 41">
            <a:extLst>
              <a:ext uri="{FF2B5EF4-FFF2-40B4-BE49-F238E27FC236}">
                <a16:creationId xmlns:a16="http://schemas.microsoft.com/office/drawing/2014/main" id="{D2467B8A-8B5D-8816-2153-DF8A38CE4A80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10224655" y="1687411"/>
            <a:ext cx="928738" cy="206782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ECFE9BEF-8D3A-6A6F-C06A-5181D301E428}"/>
              </a:ext>
            </a:extLst>
          </p:cNvPr>
          <p:cNvCxnSpPr>
            <a:cxnSpLocks/>
            <a:stCxn id="21" idx="2"/>
          </p:cNvCxnSpPr>
          <p:nvPr/>
        </p:nvCxnSpPr>
        <p:spPr>
          <a:xfrm rot="16200000" flipH="1">
            <a:off x="7953624" y="2112077"/>
            <a:ext cx="405066" cy="929207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92CDE8B5-0AED-0D99-3730-0925AB33C0EF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10363200" y="3237525"/>
            <a:ext cx="645808" cy="138499"/>
          </a:xfrm>
          <a:prstGeom prst="curvedConnector3">
            <a:avLst>
              <a:gd name="adj1" fmla="val 50000"/>
            </a:avLst>
          </a:prstGeom>
          <a:ln>
            <a:solidFill>
              <a:srgbClr val="FF339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 : en arc 52">
            <a:extLst>
              <a:ext uri="{FF2B5EF4-FFF2-40B4-BE49-F238E27FC236}">
                <a16:creationId xmlns:a16="http://schemas.microsoft.com/office/drawing/2014/main" id="{DDAE9628-DB25-3A67-5E85-47E276F98E8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471378" y="4554540"/>
            <a:ext cx="1177825" cy="301929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 : en arc 55">
            <a:extLst>
              <a:ext uri="{FF2B5EF4-FFF2-40B4-BE49-F238E27FC236}">
                <a16:creationId xmlns:a16="http://schemas.microsoft.com/office/drawing/2014/main" id="{92543A7E-20E9-F4A7-6C50-F339DECBC421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550605" y="5831707"/>
            <a:ext cx="1228600" cy="138499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8EE0226B-0444-8309-2C30-58E8088F30AC}"/>
              </a:ext>
            </a:extLst>
          </p:cNvPr>
          <p:cNvSpPr txBox="1"/>
          <p:nvPr/>
        </p:nvSpPr>
        <p:spPr>
          <a:xfrm>
            <a:off x="1003664" y="297530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RDC</a:t>
            </a:r>
            <a:endParaRPr lang="fr-FR" b="1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BEBBF1F-0C86-4722-763C-1EB61C7508A3}"/>
              </a:ext>
            </a:extLst>
          </p:cNvPr>
          <p:cNvSpPr txBox="1"/>
          <p:nvPr/>
        </p:nvSpPr>
        <p:spPr>
          <a:xfrm>
            <a:off x="7398043" y="152979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R+1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96B0D1D-A8F5-F1BF-B118-87A364D8A693}"/>
              </a:ext>
            </a:extLst>
          </p:cNvPr>
          <p:cNvSpPr txBox="1"/>
          <p:nvPr/>
        </p:nvSpPr>
        <p:spPr>
          <a:xfrm>
            <a:off x="6695463" y="404764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R+2</a:t>
            </a:r>
          </a:p>
        </p:txBody>
      </p:sp>
    </p:spTree>
    <p:extLst>
      <p:ext uri="{BB962C8B-B14F-4D97-AF65-F5344CB8AC3E}">
        <p14:creationId xmlns:p14="http://schemas.microsoft.com/office/powerpoint/2010/main" val="271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9" grpId="0"/>
      <p:bldP spid="20" grpId="0"/>
      <p:bldP spid="21" grpId="0"/>
      <p:bldP spid="22" grpId="0"/>
      <p:bldP spid="23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6907C-0836-EDC8-AC27-ED78F82A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840" y="147337"/>
            <a:ext cx="8911687" cy="128089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6B7B7"/>
                </a:solidFill>
              </a:rPr>
              <a:t>Prix de vente prévisionnels</a:t>
            </a:r>
            <a:endParaRPr lang="fr-FR" sz="2700" b="0" dirty="0">
              <a:solidFill>
                <a:srgbClr val="26B7B7"/>
              </a:solidFill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56BBEC1-E7BF-E062-BA3D-1E100C5FC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32134"/>
              </p:ext>
            </p:extLst>
          </p:nvPr>
        </p:nvGraphicFramePr>
        <p:xfrm>
          <a:off x="2805386" y="1708989"/>
          <a:ext cx="8142942" cy="494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986">
                  <a:extLst>
                    <a:ext uri="{9D8B030D-6E8A-4147-A177-3AD203B41FA5}">
                      <a16:colId xmlns:a16="http://schemas.microsoft.com/office/drawing/2014/main" val="1042090868"/>
                    </a:ext>
                  </a:extLst>
                </a:gridCol>
                <a:gridCol w="1331233">
                  <a:extLst>
                    <a:ext uri="{9D8B030D-6E8A-4147-A177-3AD203B41FA5}">
                      <a16:colId xmlns:a16="http://schemas.microsoft.com/office/drawing/2014/main" val="4202240862"/>
                    </a:ext>
                  </a:extLst>
                </a:gridCol>
                <a:gridCol w="1331233">
                  <a:extLst>
                    <a:ext uri="{9D8B030D-6E8A-4147-A177-3AD203B41FA5}">
                      <a16:colId xmlns:a16="http://schemas.microsoft.com/office/drawing/2014/main" val="3522946816"/>
                    </a:ext>
                  </a:extLst>
                </a:gridCol>
                <a:gridCol w="1975372">
                  <a:extLst>
                    <a:ext uri="{9D8B030D-6E8A-4147-A177-3AD203B41FA5}">
                      <a16:colId xmlns:a16="http://schemas.microsoft.com/office/drawing/2014/main" val="3493597400"/>
                    </a:ext>
                  </a:extLst>
                </a:gridCol>
                <a:gridCol w="2367118">
                  <a:extLst>
                    <a:ext uri="{9D8B030D-6E8A-4147-A177-3AD203B41FA5}">
                      <a16:colId xmlns:a16="http://schemas.microsoft.com/office/drawing/2014/main" val="725615917"/>
                    </a:ext>
                  </a:extLst>
                </a:gridCol>
              </a:tblGrid>
              <a:tr h="373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Niveau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SHAB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Prix de vente TTC avec foncier 300 k€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Prix de vente TTC avec foncier </a:t>
                      </a:r>
                    </a:p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 k€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38117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T3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RDC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67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243 800 €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214 100 €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47430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T2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RDC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168 100 €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147 700 €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192022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T4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RDC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84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291 400 €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256 000 €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663789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T4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RDC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84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291 400 €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256 000 €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224651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T3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R+1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70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252 200 €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221 500 €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700381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+mn-lt"/>
                        </a:rPr>
                        <a:t>T2</a:t>
                      </a:r>
                      <a:endParaRPr lang="fr-FR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R+1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56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212 900 €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187 000 €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705073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T2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R+1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218 600 €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192 000 €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325320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T2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R+2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182 100 €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160 000 €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423367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T2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R+2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182 100 €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             160 000 €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6091"/>
                  </a:ext>
                </a:extLst>
              </a:tr>
              <a:tr h="2799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+mn-lt"/>
                        </a:rPr>
                        <a:t>TOTAL Maison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+mn-lt"/>
                        </a:rPr>
                        <a:t>549 m²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00935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820365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T3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GRANGE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      266 200 €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233 800 €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240074"/>
                  </a:ext>
                </a:extLst>
              </a:tr>
              <a:tr h="279976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217326"/>
                  </a:ext>
                </a:extLst>
              </a:tr>
              <a:tr h="373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n-lt"/>
                        </a:rPr>
                        <a:t>TOTAL Maison + Grange</a:t>
                      </a:r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n-lt"/>
                        </a:rPr>
                        <a:t>624 m²</a:t>
                      </a:r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25075"/>
                  </a:ext>
                </a:extLst>
              </a:tr>
              <a:tr h="186651">
                <a:tc gridSpan="3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599744"/>
                  </a:ext>
                </a:extLst>
              </a:tr>
              <a:tr h="3733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+mn-lt"/>
                        </a:rPr>
                        <a:t>Prix de vente TTC moyen €/m² </a:t>
                      </a:r>
                      <a:r>
                        <a:rPr lang="fr-FR" sz="1200" b="1" i="0" u="none" strike="noStrike" dirty="0" err="1">
                          <a:effectLst/>
                          <a:latin typeface="+mn-lt"/>
                        </a:rPr>
                        <a:t>shab</a:t>
                      </a:r>
                      <a:r>
                        <a:rPr lang="fr-FR" sz="1200" b="1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+mn-lt"/>
                        </a:rPr>
                        <a:t> 3 700 €/m² </a:t>
                      </a:r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3 250 €/m² </a:t>
                      </a:r>
                      <a:endParaRPr lang="fr-FR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92903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39BBE92-E9CB-4E6E-831A-A84A0D46D3CD}"/>
              </a:ext>
            </a:extLst>
          </p:cNvPr>
          <p:cNvSpPr txBox="1"/>
          <p:nvPr/>
        </p:nvSpPr>
        <p:spPr>
          <a:xfrm>
            <a:off x="2456925" y="787782"/>
            <a:ext cx="4648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Programme envisagé : 10 logements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9 logements collectifs (5 T2, 2 T3 et 2 T4)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1 logements individuel (T3, Grange)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EC00F1-9C69-3915-6AB7-66B17B76B933}"/>
              </a:ext>
            </a:extLst>
          </p:cNvPr>
          <p:cNvSpPr txBox="1"/>
          <p:nvPr/>
        </p:nvSpPr>
        <p:spPr>
          <a:xfrm>
            <a:off x="8117412" y="729990"/>
            <a:ext cx="354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Surface habitable totale : 624m²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2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92DD6-89E0-35EF-B2F7-AFA87C4A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778" y="241818"/>
            <a:ext cx="4995672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6B7B7"/>
                </a:solidFill>
              </a:rPr>
              <a:t>Organigramme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ECEF3-D663-1347-1DDC-5A8EC070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559" y="1652618"/>
            <a:ext cx="1508581" cy="736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Commune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Espelette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57F9830-3D78-9A1B-AE8C-8D353C9A091A}"/>
              </a:ext>
            </a:extLst>
          </p:cNvPr>
          <p:cNvSpPr txBox="1">
            <a:spLocks/>
          </p:cNvSpPr>
          <p:nvPr/>
        </p:nvSpPr>
        <p:spPr>
          <a:xfrm>
            <a:off x="5770989" y="5866381"/>
            <a:ext cx="2062625" cy="714375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1"/>
                </a:solidFill>
              </a:rPr>
              <a:t>Usufruitier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2447E81-C7AE-D564-A1A1-5D789BC9A2E2}"/>
              </a:ext>
            </a:extLst>
          </p:cNvPr>
          <p:cNvSpPr txBox="1">
            <a:spLocks/>
          </p:cNvSpPr>
          <p:nvPr/>
        </p:nvSpPr>
        <p:spPr>
          <a:xfrm>
            <a:off x="4960258" y="2721430"/>
            <a:ext cx="2610975" cy="11499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 err="1"/>
              <a:t>Ezpeletalde</a:t>
            </a:r>
            <a:br>
              <a:rPr lang="fr-FR" dirty="0"/>
            </a:br>
            <a:r>
              <a:rPr lang="fr-FR" dirty="0"/>
              <a:t>Coopérative SCIC</a:t>
            </a:r>
            <a:br>
              <a:rPr lang="fr-FR" dirty="0"/>
            </a:br>
            <a:r>
              <a:rPr lang="fr-FR" dirty="0"/>
              <a:t>Nu-propriétaire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426A70B-341D-CC56-A936-62762842F6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45024" y="4337174"/>
            <a:ext cx="1641834" cy="891667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9F4A866-9F91-EB1D-7246-AF5198BD7D24}"/>
              </a:ext>
            </a:extLst>
          </p:cNvPr>
          <p:cNvCxnSpPr>
            <a:cxnSpLocks/>
          </p:cNvCxnSpPr>
          <p:nvPr/>
        </p:nvCxnSpPr>
        <p:spPr>
          <a:xfrm>
            <a:off x="2804370" y="971550"/>
            <a:ext cx="2155888" cy="1749880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F79D4D2-75FE-2E2D-C0EA-36D7C8A1931B}"/>
              </a:ext>
            </a:extLst>
          </p:cNvPr>
          <p:cNvSpPr txBox="1">
            <a:spLocks/>
          </p:cNvSpPr>
          <p:nvPr/>
        </p:nvSpPr>
        <p:spPr>
          <a:xfrm>
            <a:off x="5216807" y="4306206"/>
            <a:ext cx="1083590" cy="714375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bg1"/>
                </a:solidFill>
              </a:rPr>
              <a:t>Vend Usufruit à …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A6E3D6B-7002-88A8-1062-8740E189BD58}"/>
              </a:ext>
            </a:extLst>
          </p:cNvPr>
          <p:cNvSpPr txBox="1">
            <a:spLocks/>
          </p:cNvSpPr>
          <p:nvPr/>
        </p:nvSpPr>
        <p:spPr>
          <a:xfrm>
            <a:off x="3439233" y="1480232"/>
            <a:ext cx="1228018" cy="71437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Crée…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74327781-55B8-2DB5-A46B-5982C09095FC}"/>
              </a:ext>
            </a:extLst>
          </p:cNvPr>
          <p:cNvSpPr txBox="1">
            <a:spLocks/>
          </p:cNvSpPr>
          <p:nvPr/>
        </p:nvSpPr>
        <p:spPr>
          <a:xfrm>
            <a:off x="8519070" y="4269907"/>
            <a:ext cx="1367880" cy="714375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bg1"/>
                </a:solidFill>
              </a:rPr>
              <a:t>Devient sociétaire de …</a:t>
            </a:r>
          </a:p>
        </p:txBody>
      </p:sp>
      <p:cxnSp>
        <p:nvCxnSpPr>
          <p:cNvPr id="21" name="Connecteur droit avec flèche 14">
            <a:extLst>
              <a:ext uri="{FF2B5EF4-FFF2-40B4-BE49-F238E27FC236}">
                <a16:creationId xmlns:a16="http://schemas.microsoft.com/office/drawing/2014/main" id="{0A17A937-5D11-59A5-8EF9-75E3C3FE0F80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7834096" y="2900993"/>
            <a:ext cx="1106053" cy="1631776"/>
          </a:xfrm>
          <a:prstGeom prst="curvedConnector2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4">
            <a:extLst>
              <a:ext uri="{FF2B5EF4-FFF2-40B4-BE49-F238E27FC236}">
                <a16:creationId xmlns:a16="http://schemas.microsoft.com/office/drawing/2014/main" id="{A5910051-9533-A0F0-0BDC-36EBAB7A554F}"/>
              </a:ext>
            </a:extLst>
          </p:cNvPr>
          <p:cNvCxnSpPr>
            <a:cxnSpLocks/>
            <a:stCxn id="5" idx="3"/>
            <a:endCxn id="19" idx="2"/>
          </p:cNvCxnSpPr>
          <p:nvPr/>
        </p:nvCxnSpPr>
        <p:spPr>
          <a:xfrm flipV="1">
            <a:off x="7833614" y="4984282"/>
            <a:ext cx="1369396" cy="1239287"/>
          </a:xfrm>
          <a:prstGeom prst="curvedConnector2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Une image contenant drapeau, symbole, écusson, dessin&#10;&#10;Le contenu généré par l’IA peut être incorrect.">
            <a:extLst>
              <a:ext uri="{FF2B5EF4-FFF2-40B4-BE49-F238E27FC236}">
                <a16:creationId xmlns:a16="http://schemas.microsoft.com/office/drawing/2014/main" id="{6C1C6D6E-D9D1-410B-38EB-4E401182F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3" y="265534"/>
            <a:ext cx="1423226" cy="1346982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6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50ECEF3-D663-1347-1DDC-5A8EC0706CCE}"/>
              </a:ext>
            </a:extLst>
          </p:cNvPr>
          <p:cNvSpPr txBox="1">
            <a:spLocks/>
          </p:cNvSpPr>
          <p:nvPr/>
        </p:nvSpPr>
        <p:spPr>
          <a:xfrm>
            <a:off x="1670781" y="2318532"/>
            <a:ext cx="1508581" cy="133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200" dirty="0"/>
              <a:t>(</a:t>
            </a:r>
            <a:r>
              <a:rPr lang="fr-FR" sz="1300" dirty="0"/>
              <a:t>propriétaire: mise en place d’un bail emphytéotique</a:t>
            </a:r>
          </a:p>
        </p:txBody>
      </p:sp>
    </p:spTree>
    <p:extLst>
      <p:ext uri="{BB962C8B-B14F-4D97-AF65-F5344CB8AC3E}">
        <p14:creationId xmlns:p14="http://schemas.microsoft.com/office/powerpoint/2010/main" val="37704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4" grpId="0" animBg="1"/>
      <p:bldP spid="6" grpId="0" animBg="1"/>
      <p:bldP spid="19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3AA6-E94E-7CCA-F84F-2B6C453CC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D4E7D42-58FA-7E4B-42EA-C2A97D99BC79}"/>
              </a:ext>
            </a:extLst>
          </p:cNvPr>
          <p:cNvSpPr txBox="1"/>
          <p:nvPr/>
        </p:nvSpPr>
        <p:spPr>
          <a:xfrm>
            <a:off x="4370857" y="1759134"/>
            <a:ext cx="7107198" cy="1423531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fr-FR" sz="18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Usu</a:t>
            </a:r>
            <a:r>
              <a:rPr lang="fr-FR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fruit</a:t>
            </a:r>
            <a:r>
              <a:rPr lang="fr-FR" sz="18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ier :</a:t>
            </a:r>
            <a:endParaRPr lang="fr-FR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Propriétaire d’un logement, à vie. </a:t>
            </a:r>
            <a:br>
              <a:rPr lang="fr-FR" sz="18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fr-FR" sz="18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b="1" kern="1400" dirty="0">
                <a:ln>
                  <a:noFill/>
                </a:ln>
                <a:solidFill>
                  <a:srgbClr val="D9D9D9"/>
                </a:solidFill>
                <a:effectLst/>
                <a:latin typeface="Calibri" panose="020F0502020204030204" pitchFamily="34" charset="0"/>
              </a:rPr>
              <a:t>Transmission à la personne choisie.</a:t>
            </a:r>
            <a:endParaRPr lang="fr-FR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3B98A9-21CB-3144-76D1-39D2EB0BD59D}"/>
              </a:ext>
            </a:extLst>
          </p:cNvPr>
          <p:cNvSpPr txBox="1"/>
          <p:nvPr/>
        </p:nvSpPr>
        <p:spPr>
          <a:xfrm>
            <a:off x="4370857" y="3367018"/>
            <a:ext cx="1868813" cy="400494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Usage</a:t>
            </a:r>
            <a:r>
              <a:rPr lang="fr-FR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611D92-5DF9-DF1D-2682-F6F133D3A04E}"/>
              </a:ext>
            </a:extLst>
          </p:cNvPr>
          <p:cNvSpPr txBox="1"/>
          <p:nvPr/>
        </p:nvSpPr>
        <p:spPr>
          <a:xfrm>
            <a:off x="4370858" y="3889683"/>
            <a:ext cx="1868812" cy="400494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Fruit</a:t>
            </a:r>
            <a:endParaRPr lang="fr-FR" sz="11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20D8FE-FED3-24B8-7977-8800CEAC6449}"/>
              </a:ext>
            </a:extLst>
          </p:cNvPr>
          <p:cNvSpPr txBox="1"/>
          <p:nvPr/>
        </p:nvSpPr>
        <p:spPr>
          <a:xfrm>
            <a:off x="6426229" y="3396850"/>
            <a:ext cx="5051826" cy="4004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Habitat ou activité à l’année.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2FFD1F-F166-F498-67BF-CEC3838E8384}"/>
              </a:ext>
            </a:extLst>
          </p:cNvPr>
          <p:cNvSpPr txBox="1"/>
          <p:nvPr/>
        </p:nvSpPr>
        <p:spPr>
          <a:xfrm>
            <a:off x="6402189" y="3886637"/>
            <a:ext cx="507586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9992" marR="89992" indent="0" algn="l">
              <a:buNone/>
            </a:pP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Location sociale possible, </a:t>
            </a:r>
          </a:p>
          <a:p>
            <a:pPr marL="89992" marR="89992" indent="0" algn="l">
              <a:buNone/>
            </a:pP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Maximum 3 ans, tous les 10 ans.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191D92-265A-8BAC-EB90-A6DF2AD16D12}"/>
              </a:ext>
            </a:extLst>
          </p:cNvPr>
          <p:cNvSpPr/>
          <p:nvPr/>
        </p:nvSpPr>
        <p:spPr>
          <a:xfrm flipH="1">
            <a:off x="4261065" y="1759133"/>
            <a:ext cx="45719" cy="480370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E74ED85-104E-8C83-2D93-86C37A3528A5}"/>
              </a:ext>
            </a:extLst>
          </p:cNvPr>
          <p:cNvSpPr txBox="1"/>
          <p:nvPr/>
        </p:nvSpPr>
        <p:spPr>
          <a:xfrm>
            <a:off x="1756372" y="246862"/>
            <a:ext cx="1039292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Propriété</a:t>
            </a:r>
          </a:p>
          <a:p>
            <a:pPr algn="ctr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E48BAFD-7DAA-0878-1E16-A88571E10D9A}"/>
              </a:ext>
            </a:extLst>
          </p:cNvPr>
          <p:cNvSpPr txBox="1"/>
          <p:nvPr/>
        </p:nvSpPr>
        <p:spPr>
          <a:xfrm>
            <a:off x="1756373" y="739743"/>
            <a:ext cx="29018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Nue-Propriété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48FD76-1D4F-CE99-7A44-B0CA295FCA1B}"/>
              </a:ext>
            </a:extLst>
          </p:cNvPr>
          <p:cNvSpPr txBox="1"/>
          <p:nvPr/>
        </p:nvSpPr>
        <p:spPr>
          <a:xfrm>
            <a:off x="5163066" y="747647"/>
            <a:ext cx="6872748" cy="434734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2000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Usu</a:t>
            </a:r>
            <a:r>
              <a:rPr lang="fr-FR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fruit</a:t>
            </a:r>
            <a:endParaRPr lang="fr-FR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igne Plus 2">
            <a:extLst>
              <a:ext uri="{FF2B5EF4-FFF2-40B4-BE49-F238E27FC236}">
                <a16:creationId xmlns:a16="http://schemas.microsoft.com/office/drawing/2014/main" id="{9BDC0053-2809-18D9-405B-88F836EEF60D}"/>
              </a:ext>
            </a:extLst>
          </p:cNvPr>
          <p:cNvSpPr/>
          <p:nvPr/>
        </p:nvSpPr>
        <p:spPr>
          <a:xfrm>
            <a:off x="4718273" y="850943"/>
            <a:ext cx="273192" cy="228141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8C6A603-1E8F-52AD-5920-5F832B398B0E}"/>
              </a:ext>
            </a:extLst>
          </p:cNvPr>
          <p:cNvGrpSpPr/>
          <p:nvPr/>
        </p:nvGrpSpPr>
        <p:grpSpPr>
          <a:xfrm>
            <a:off x="317717" y="1388365"/>
            <a:ext cx="3959860" cy="3144603"/>
            <a:chOff x="574780" y="1382410"/>
            <a:chExt cx="3733547" cy="2907235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23BF938F-880A-51CC-6179-898B48936359}"/>
                </a:ext>
              </a:extLst>
            </p:cNvPr>
            <p:cNvGrpSpPr/>
            <p:nvPr/>
          </p:nvGrpSpPr>
          <p:grpSpPr>
            <a:xfrm>
              <a:off x="625464" y="1382410"/>
              <a:ext cx="1781978" cy="1414773"/>
              <a:chOff x="625464" y="1382410"/>
              <a:chExt cx="1781978" cy="1414773"/>
            </a:xfrm>
          </p:grpSpPr>
          <p:sp>
            <p:nvSpPr>
              <p:cNvPr id="6" name="Larme 5">
                <a:extLst>
                  <a:ext uri="{FF2B5EF4-FFF2-40B4-BE49-F238E27FC236}">
                    <a16:creationId xmlns:a16="http://schemas.microsoft.com/office/drawing/2014/main" id="{D068DF78-00FE-4D33-8E21-7EAFD7D270F4}"/>
                  </a:ext>
                </a:extLst>
              </p:cNvPr>
              <p:cNvSpPr/>
              <p:nvPr/>
            </p:nvSpPr>
            <p:spPr>
              <a:xfrm flipV="1">
                <a:off x="625464" y="1382410"/>
                <a:ext cx="1651896" cy="1414773"/>
              </a:xfrm>
              <a:prstGeom prst="teardrop">
                <a:avLst>
                  <a:gd name="adj" fmla="val 99180"/>
                </a:avLst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9999"/>
                  </a:solidFill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4D1EC95-67F0-1884-8B0A-103D017CD312}"/>
                  </a:ext>
                </a:extLst>
              </p:cNvPr>
              <p:cNvSpPr txBox="1"/>
              <p:nvPr/>
            </p:nvSpPr>
            <p:spPr>
              <a:xfrm>
                <a:off x="775511" y="1662494"/>
                <a:ext cx="16319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Collège des Usufruitiers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4395F25-2EC0-D5DF-800C-21846433726A}"/>
                  </a:ext>
                </a:extLst>
              </p:cNvPr>
              <p:cNvSpPr txBox="1"/>
              <p:nvPr/>
            </p:nvSpPr>
            <p:spPr>
              <a:xfrm>
                <a:off x="1099942" y="2349045"/>
                <a:ext cx="655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40%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045A3A94-B14C-B4BC-3E18-662267C6204F}"/>
                </a:ext>
              </a:extLst>
            </p:cNvPr>
            <p:cNvGrpSpPr/>
            <p:nvPr/>
          </p:nvGrpSpPr>
          <p:grpSpPr>
            <a:xfrm>
              <a:off x="2421414" y="1382411"/>
              <a:ext cx="1705827" cy="1378945"/>
              <a:chOff x="2421414" y="1382411"/>
              <a:chExt cx="1705827" cy="1378945"/>
            </a:xfrm>
          </p:grpSpPr>
          <p:sp>
            <p:nvSpPr>
              <p:cNvPr id="10" name="Larme 9">
                <a:extLst>
                  <a:ext uri="{FF2B5EF4-FFF2-40B4-BE49-F238E27FC236}">
                    <a16:creationId xmlns:a16="http://schemas.microsoft.com/office/drawing/2014/main" id="{1E3DE947-3AD8-746E-1671-EC324DEC072D}"/>
                  </a:ext>
                </a:extLst>
              </p:cNvPr>
              <p:cNvSpPr/>
              <p:nvPr/>
            </p:nvSpPr>
            <p:spPr>
              <a:xfrm rot="10800000">
                <a:off x="2421414" y="1382411"/>
                <a:ext cx="1705827" cy="1378945"/>
              </a:xfrm>
              <a:prstGeom prst="teardrop">
                <a:avLst>
                  <a:gd name="adj" fmla="val 9918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4AAAEB7-1AB8-D320-1205-59946C312CF1}"/>
                  </a:ext>
                </a:extLst>
              </p:cNvPr>
              <p:cNvSpPr txBox="1"/>
              <p:nvPr/>
            </p:nvSpPr>
            <p:spPr>
              <a:xfrm>
                <a:off x="2591798" y="1503145"/>
                <a:ext cx="1535443" cy="853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Collège élus </a:t>
                </a:r>
              </a:p>
              <a:p>
                <a:r>
                  <a:rPr lang="fr-FR" dirty="0"/>
                  <a:t>     Conseil</a:t>
                </a:r>
              </a:p>
              <a:p>
                <a:r>
                  <a:rPr lang="fr-FR" dirty="0"/>
                  <a:t>     Municipal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B8AF004-3594-D77F-6CA7-B76331C40E3B}"/>
                  </a:ext>
                </a:extLst>
              </p:cNvPr>
              <p:cNvSpPr txBox="1"/>
              <p:nvPr/>
            </p:nvSpPr>
            <p:spPr>
              <a:xfrm>
                <a:off x="3100773" y="2349045"/>
                <a:ext cx="655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35%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86DBC636-54E0-8571-ABFD-B625442952CD}"/>
                </a:ext>
              </a:extLst>
            </p:cNvPr>
            <p:cNvGrpSpPr/>
            <p:nvPr/>
          </p:nvGrpSpPr>
          <p:grpSpPr>
            <a:xfrm>
              <a:off x="2385367" y="2868014"/>
              <a:ext cx="1922960" cy="1414773"/>
              <a:chOff x="2385367" y="2868014"/>
              <a:chExt cx="1922960" cy="1414773"/>
            </a:xfrm>
          </p:grpSpPr>
          <p:sp>
            <p:nvSpPr>
              <p:cNvPr id="8" name="Larme 7">
                <a:extLst>
                  <a:ext uri="{FF2B5EF4-FFF2-40B4-BE49-F238E27FC236}">
                    <a16:creationId xmlns:a16="http://schemas.microsoft.com/office/drawing/2014/main" id="{E05BAFDE-DE30-368C-3E72-AD8D0ECCA5F5}"/>
                  </a:ext>
                </a:extLst>
              </p:cNvPr>
              <p:cNvSpPr/>
              <p:nvPr/>
            </p:nvSpPr>
            <p:spPr>
              <a:xfrm flipH="1">
                <a:off x="2385367" y="2868014"/>
                <a:ext cx="1741874" cy="1414773"/>
              </a:xfrm>
              <a:prstGeom prst="teardrop">
                <a:avLst>
                  <a:gd name="adj" fmla="val 9918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C9EEFB6-D95D-4EF3-7958-C69F19717766}"/>
                  </a:ext>
                </a:extLst>
              </p:cNvPr>
              <p:cNvSpPr txBox="1"/>
              <p:nvPr/>
            </p:nvSpPr>
            <p:spPr>
              <a:xfrm>
                <a:off x="2602498" y="3272677"/>
                <a:ext cx="1705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Collège des Producteurs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3382F5F-D7BC-B408-F7F3-9356175415AC}"/>
                  </a:ext>
                </a:extLst>
              </p:cNvPr>
              <p:cNvSpPr txBox="1"/>
              <p:nvPr/>
            </p:nvSpPr>
            <p:spPr>
              <a:xfrm>
                <a:off x="3074958" y="3864723"/>
                <a:ext cx="655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5%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70CDC54-63DD-44FD-732F-B568860A3142}"/>
                </a:ext>
              </a:extLst>
            </p:cNvPr>
            <p:cNvGrpSpPr/>
            <p:nvPr/>
          </p:nvGrpSpPr>
          <p:grpSpPr>
            <a:xfrm>
              <a:off x="574780" y="2844569"/>
              <a:ext cx="1796867" cy="1445076"/>
              <a:chOff x="574780" y="2844569"/>
              <a:chExt cx="1796867" cy="1445076"/>
            </a:xfrm>
          </p:grpSpPr>
          <p:sp>
            <p:nvSpPr>
              <p:cNvPr id="5" name="Larme 4">
                <a:extLst>
                  <a:ext uri="{FF2B5EF4-FFF2-40B4-BE49-F238E27FC236}">
                    <a16:creationId xmlns:a16="http://schemas.microsoft.com/office/drawing/2014/main" id="{7120D4FC-6D5A-E0D2-0F15-D61D32084339}"/>
                  </a:ext>
                </a:extLst>
              </p:cNvPr>
              <p:cNvSpPr/>
              <p:nvPr/>
            </p:nvSpPr>
            <p:spPr>
              <a:xfrm>
                <a:off x="574780" y="2844569"/>
                <a:ext cx="1651895" cy="1414773"/>
              </a:xfrm>
              <a:prstGeom prst="teardrop">
                <a:avLst>
                  <a:gd name="adj" fmla="val 9918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98022B4-E15F-59E8-1FE8-C0B6229B1940}"/>
                  </a:ext>
                </a:extLst>
              </p:cNvPr>
              <p:cNvSpPr txBox="1"/>
              <p:nvPr/>
            </p:nvSpPr>
            <p:spPr>
              <a:xfrm>
                <a:off x="665818" y="3152255"/>
                <a:ext cx="17058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Collège des Sociétaires financeurs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2DF0E93-0F33-A1E2-5073-CC2FF66E4D86}"/>
                  </a:ext>
                </a:extLst>
              </p:cNvPr>
              <p:cNvSpPr txBox="1"/>
              <p:nvPr/>
            </p:nvSpPr>
            <p:spPr>
              <a:xfrm>
                <a:off x="1089119" y="3920313"/>
                <a:ext cx="655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20%</a:t>
                </a: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CFFDE8E-22D5-E775-5754-B4EF5B9247A2}"/>
                </a:ext>
              </a:extLst>
            </p:cNvPr>
            <p:cNvGrpSpPr/>
            <p:nvPr/>
          </p:nvGrpSpPr>
          <p:grpSpPr>
            <a:xfrm>
              <a:off x="1336506" y="2041229"/>
              <a:ext cx="2000242" cy="1349342"/>
              <a:chOff x="1336506" y="2041229"/>
              <a:chExt cx="2000242" cy="1349342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D957E4B-96E9-09B2-895F-D5D1A20437FB}"/>
                  </a:ext>
                </a:extLst>
              </p:cNvPr>
              <p:cNvSpPr/>
              <p:nvPr/>
            </p:nvSpPr>
            <p:spPr>
              <a:xfrm>
                <a:off x="1611875" y="2041229"/>
                <a:ext cx="1530345" cy="13493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0658A05-DE3A-C100-AA1C-9523F058DBB0}"/>
                  </a:ext>
                </a:extLst>
              </p:cNvPr>
              <p:cNvSpPr txBox="1"/>
              <p:nvPr/>
            </p:nvSpPr>
            <p:spPr>
              <a:xfrm>
                <a:off x="1336506" y="2344602"/>
                <a:ext cx="2000242" cy="597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SCIC</a:t>
                </a:r>
              </a:p>
              <a:p>
                <a:pPr algn="ctr"/>
                <a:r>
                  <a:rPr lang="fr-FR" b="1" dirty="0" err="1"/>
                  <a:t>Ezpeletalde</a:t>
                </a:r>
                <a:endParaRPr lang="fr-FR" b="1" dirty="0"/>
              </a:p>
            </p:txBody>
          </p:sp>
        </p:grp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C20CAA5A-08A9-8B26-91DA-D5EE4EAC158E}"/>
              </a:ext>
            </a:extLst>
          </p:cNvPr>
          <p:cNvSpPr txBox="1"/>
          <p:nvPr/>
        </p:nvSpPr>
        <p:spPr>
          <a:xfrm>
            <a:off x="471738" y="4868123"/>
            <a:ext cx="3557496" cy="9848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Ezpeletalde</a:t>
            </a:r>
            <a:r>
              <a:rPr lang="fr-FR" b="1" dirty="0"/>
              <a:t> </a:t>
            </a:r>
            <a:r>
              <a:rPr lang="fr-FR" dirty="0"/>
              <a:t>garantit :</a:t>
            </a:r>
            <a:endParaRPr lang="fr-FR" sz="400" dirty="0"/>
          </a:p>
          <a:p>
            <a:pPr algn="ctr"/>
            <a:br>
              <a:rPr lang="fr-FR" sz="400" dirty="0"/>
            </a:br>
            <a:r>
              <a:rPr lang="fr-FR" dirty="0"/>
              <a:t>- La transmission</a:t>
            </a:r>
            <a:br>
              <a:rPr lang="fr-FR" dirty="0"/>
            </a:br>
            <a:r>
              <a:rPr lang="fr-FR" dirty="0"/>
              <a:t>- L’usage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C74371-6D5A-872F-AAF6-DAA5CA797DCA}"/>
              </a:ext>
            </a:extLst>
          </p:cNvPr>
          <p:cNvSpPr txBox="1"/>
          <p:nvPr/>
        </p:nvSpPr>
        <p:spPr>
          <a:xfrm>
            <a:off x="4396709" y="4664423"/>
            <a:ext cx="1868812" cy="3994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b="1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Vente du vivant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D28D8D-B25D-BFF0-0969-EB600F90906D}"/>
              </a:ext>
            </a:extLst>
          </p:cNvPr>
          <p:cNvSpPr txBox="1"/>
          <p:nvPr/>
        </p:nvSpPr>
        <p:spPr>
          <a:xfrm>
            <a:off x="6434869" y="5468287"/>
            <a:ext cx="5043185" cy="1059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67501" marR="89992">
              <a:lnSpc>
                <a:spcPct val="119000"/>
              </a:lnSpc>
              <a:spcAft>
                <a:spcPts val="600"/>
              </a:spcAft>
            </a:pPr>
            <a: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personne choisie par l’usufruitier </a:t>
            </a:r>
            <a:b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 priorité familiale perpétuelle. </a:t>
            </a:r>
            <a:b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 15% de la valeur commerciale du bien.</a:t>
            </a:r>
            <a:endParaRPr lang="fr-FR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9B002CB-BE20-BE70-CADC-655B3A752B80}"/>
              </a:ext>
            </a:extLst>
          </p:cNvPr>
          <p:cNvSpPr txBox="1"/>
          <p:nvPr/>
        </p:nvSpPr>
        <p:spPr>
          <a:xfrm>
            <a:off x="4396709" y="5493528"/>
            <a:ext cx="1934827" cy="4004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Vente après décès</a:t>
            </a:r>
            <a:r>
              <a:rPr lang="fr-FR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EE8FC21-69F6-1EC4-CA76-D71BDF4B2A1E}"/>
              </a:ext>
            </a:extLst>
          </p:cNvPr>
          <p:cNvSpPr txBox="1"/>
          <p:nvPr/>
        </p:nvSpPr>
        <p:spPr>
          <a:xfrm>
            <a:off x="6426229" y="4646901"/>
            <a:ext cx="5075865" cy="730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9992" marR="89992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Valeur d’achat actualisée </a:t>
            </a:r>
            <a:b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selon  l’indice Insee du Coût de la Construction.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1274462-58C0-46D0-76B4-C0F07C5499D6}"/>
              </a:ext>
            </a:extLst>
          </p:cNvPr>
          <p:cNvSpPr txBox="1"/>
          <p:nvPr/>
        </p:nvSpPr>
        <p:spPr>
          <a:xfrm>
            <a:off x="471739" y="6172123"/>
            <a:ext cx="357373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En blanc, pouvoir des collèges en AG.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3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  <p:bldP spid="21" grpId="0" animBg="1"/>
      <p:bldP spid="31" grpId="0" animBg="1"/>
      <p:bldP spid="4" grpId="0" animBg="1"/>
      <p:bldP spid="7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96EF0F3-79B1-8665-876F-9C2346C5B99E}"/>
              </a:ext>
            </a:extLst>
          </p:cNvPr>
          <p:cNvSpPr txBox="1"/>
          <p:nvPr/>
        </p:nvSpPr>
        <p:spPr>
          <a:xfrm>
            <a:off x="1662697" y="345133"/>
            <a:ext cx="10439819" cy="751616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200"/>
              </a:spcAft>
              <a:buNone/>
            </a:pPr>
            <a:r>
              <a:rPr lang="fr-FR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L’usufruitier</a:t>
            </a:r>
            <a:r>
              <a:rPr lang="fr-FR" kern="1400" dirty="0">
                <a:solidFill>
                  <a:schemeClr val="bg1"/>
                </a:solidFill>
                <a:latin typeface="Calibri" panose="020F0502020204030204" pitchFamily="34" charset="0"/>
              </a:rPr>
              <a:t> devient propriétaire de</a:t>
            </a:r>
            <a:r>
              <a:rPr lang="fr-FR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l’usufruit, </a:t>
            </a:r>
            <a:r>
              <a:rPr lang="fr-FR" kern="1400" dirty="0">
                <a:solidFill>
                  <a:schemeClr val="bg1"/>
                </a:solidFill>
                <a:latin typeface="Calibri" panose="020F0502020204030204" pitchFamily="34" charset="0"/>
              </a:rPr>
              <a:t>par acte notarié, </a:t>
            </a:r>
            <a:r>
              <a:rPr lang="fr-FR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à 80% du prix du marché</a:t>
            </a:r>
            <a:r>
              <a:rPr lang="fr-FR" kern="14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br>
              <a:rPr lang="fr-FR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fr-FR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Il assure la gestion du bien (entretien, améliorations, fiscalité) comme un propriétaire classique.</a:t>
            </a:r>
            <a:r>
              <a:rPr lang="fr-FR" sz="12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FB53DD-C7E5-0DF5-C8D6-D56A647FAEB0}"/>
              </a:ext>
            </a:extLst>
          </p:cNvPr>
          <p:cNvSpPr txBox="1"/>
          <p:nvPr/>
        </p:nvSpPr>
        <p:spPr>
          <a:xfrm>
            <a:off x="736427" y="5230513"/>
            <a:ext cx="11366089" cy="1487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448056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200" dirty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Perte du droit d’usufruit, sans indemnité :</a:t>
            </a:r>
            <a:br>
              <a:rPr lang="fr-FR" sz="1800" b="1" kern="1200" dirty="0">
                <a:ln>
                  <a:noFill/>
                </a:ln>
                <a:solidFill>
                  <a:srgbClr val="27B6B4"/>
                </a:solidFill>
                <a:effectLst/>
                <a:latin typeface="Calibri" panose="020F0502020204030204" pitchFamily="34" charset="0"/>
              </a:rPr>
            </a:br>
            <a:r>
              <a:rPr lang="fr-FR" sz="1800" kern="1200" dirty="0">
                <a:ln>
                  <a:noFill/>
                </a:ln>
                <a:solidFill>
                  <a:srgbClr val="27B6B4"/>
                </a:solidFill>
                <a:effectLst/>
                <a:latin typeface="Calibri" panose="020F0502020204030204" pitchFamily="34" charset="0"/>
              </a:rPr>
              <a:t>En cas de non-résidence principale pendant 12 mois, activité principale ou de défaut d’entretien.  </a:t>
            </a:r>
            <a:endParaRPr lang="fr-FR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448056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Conservation du droit d’usufruit :</a:t>
            </a:r>
            <a:br>
              <a:rPr lang="fr-FR" sz="1800" kern="1400" dirty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</a:rPr>
            </a:br>
            <a:r>
              <a:rPr lang="fr-FR" sz="1800" kern="1400" dirty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</a:rPr>
              <a:t>Si usufruitier devient, par ailleurs, propriétaire foncier (par héritage ou achat)</a:t>
            </a:r>
            <a:endParaRPr lang="fr-FR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D09871-F13B-0D1D-0B8C-878F412A868C}"/>
              </a:ext>
            </a:extLst>
          </p:cNvPr>
          <p:cNvSpPr txBox="1"/>
          <p:nvPr/>
        </p:nvSpPr>
        <p:spPr>
          <a:xfrm>
            <a:off x="540970" y="1384524"/>
            <a:ext cx="2231395" cy="3994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b="1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Vente du vivant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59A909-98A6-BB09-B127-162449BAA30C}"/>
              </a:ext>
            </a:extLst>
          </p:cNvPr>
          <p:cNvSpPr txBox="1"/>
          <p:nvPr/>
        </p:nvSpPr>
        <p:spPr>
          <a:xfrm>
            <a:off x="2921245" y="1384524"/>
            <a:ext cx="8985813" cy="10812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9992" marR="89992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Valeur d’achat actualisée selon  l’indice Insee du Coût de la Construction et validé par </a:t>
            </a:r>
            <a:r>
              <a:rPr lang="fr-FR" kern="1400" dirty="0" err="1">
                <a:ln>
                  <a:noFill/>
                </a:ln>
                <a:effectLst/>
                <a:latin typeface="Calibri" panose="020F0502020204030204" pitchFamily="34" charset="0"/>
              </a:rPr>
              <a:t>Ezpeletalde</a:t>
            </a: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.</a:t>
            </a:r>
            <a:b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lang="fr-FR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5% revient à </a:t>
            </a:r>
            <a:r>
              <a:rPr lang="fr-FR" kern="1400" dirty="0" err="1">
                <a:ln>
                  <a:noFill/>
                </a:ln>
                <a:effectLst/>
                <a:latin typeface="Calibri" panose="020F0502020204030204" pitchFamily="34" charset="0"/>
              </a:rPr>
              <a:t>Ezpeletalde</a:t>
            </a:r>
            <a:r>
              <a:rPr lang="fr-FR" kern="1400" dirty="0">
                <a:latin typeface="Calibri" panose="020F0502020204030204" pitchFamily="34" charset="0"/>
              </a:rPr>
              <a:t>, 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l’engagement de nouvelles actions. </a:t>
            </a:r>
            <a:endParaRPr lang="fr-FR" kern="140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6691E8-3593-5E0D-C9B7-B04C0C18024F}"/>
              </a:ext>
            </a:extLst>
          </p:cNvPr>
          <p:cNvSpPr txBox="1"/>
          <p:nvPr/>
        </p:nvSpPr>
        <p:spPr>
          <a:xfrm>
            <a:off x="2921245" y="3188948"/>
            <a:ext cx="8985811" cy="10812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67501" marR="89992">
              <a:lnSpc>
                <a:spcPct val="119000"/>
              </a:lnSpc>
              <a:spcAft>
                <a:spcPts val="600"/>
              </a:spcAft>
            </a:pPr>
            <a: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personne choisie par l’usufruitier </a:t>
            </a:r>
            <a:b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 priorité familiale perpétuelle (</a:t>
            </a:r>
            <a:r>
              <a:rPr lang="fr-FR" sz="1800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enfants, frères, sœurs, neveux, nièces)</a:t>
            </a:r>
            <a: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br>
              <a:rPr lang="fr-FR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A 15% de la valeur commerciale du bien.</a:t>
            </a:r>
            <a:endParaRPr lang="fr-FR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FECBE6-2F0A-D07A-A0E3-41A77A0CF299}"/>
              </a:ext>
            </a:extLst>
          </p:cNvPr>
          <p:cNvSpPr txBox="1"/>
          <p:nvPr/>
        </p:nvSpPr>
        <p:spPr>
          <a:xfrm>
            <a:off x="531812" y="2674092"/>
            <a:ext cx="2231395" cy="4004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Vente après décès</a:t>
            </a:r>
            <a:r>
              <a:rPr lang="fr-FR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685E12-8AE0-1D17-2BE3-6FC7299F33A2}"/>
              </a:ext>
            </a:extLst>
          </p:cNvPr>
          <p:cNvSpPr txBox="1"/>
          <p:nvPr/>
        </p:nvSpPr>
        <p:spPr>
          <a:xfrm>
            <a:off x="2921245" y="2674092"/>
            <a:ext cx="89858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L’usufruit se perd en cas de décès ou de fin de contrat. Il revient à la coopérative qui le revend.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8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685E12-8AE0-1D17-2BE3-6FC7299F33A2}"/>
              </a:ext>
            </a:extLst>
          </p:cNvPr>
          <p:cNvSpPr txBox="1"/>
          <p:nvPr/>
        </p:nvSpPr>
        <p:spPr>
          <a:xfrm>
            <a:off x="2921245" y="4407609"/>
            <a:ext cx="898581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  <a:t>Possibilité de revente au prix d’acquisition par l’usufruitier précédent, majoré de l’indice. </a:t>
            </a:r>
            <a:br>
              <a:rPr lang="fr-FR" kern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kern="1400" dirty="0">
                <a:latin typeface="Calibri" panose="020F0502020204030204" pitchFamily="34" charset="0"/>
              </a:rPr>
              <a:t>5% revient à </a:t>
            </a:r>
            <a:r>
              <a:rPr lang="fr-FR" kern="1400" dirty="0" err="1">
                <a:latin typeface="Calibri" panose="020F0502020204030204" pitchFamily="34" charset="0"/>
              </a:rPr>
              <a:t>Ezpeletalde</a:t>
            </a:r>
            <a:r>
              <a:rPr lang="fr-FR" sz="1800" kern="12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6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548323A-564C-0695-B82C-E7D2AE00A6C1}"/>
              </a:ext>
            </a:extLst>
          </p:cNvPr>
          <p:cNvSpPr txBox="1"/>
          <p:nvPr/>
        </p:nvSpPr>
        <p:spPr>
          <a:xfrm>
            <a:off x="2011164" y="4282284"/>
            <a:ext cx="9531908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9992" marR="12027" indent="-29832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sz="2700" kern="1400" dirty="0">
                <a:ln>
                  <a:noFill/>
                </a:ln>
                <a:solidFill>
                  <a:srgbClr val="27B6B4"/>
                </a:solidFill>
                <a:effectLst/>
                <a:latin typeface="+mj-lt"/>
              </a:rPr>
              <a:t>Particularité des biens restés sans successeur :</a:t>
            </a:r>
            <a:endParaRPr lang="fr-FR" sz="2700" kern="140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63056" marR="12027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sz="1800" kern="1400" dirty="0" err="1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Ezpeletalde</a:t>
            </a:r>
            <a:r>
              <a:rPr lang="fr-FR" sz="1800" kern="140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 vend l’usufruit initial à 50% de la valeur commerciale du bien.</a:t>
            </a:r>
            <a:br>
              <a:rPr lang="fr-FR" sz="1800" kern="140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</a:br>
            <a:r>
              <a:rPr lang="fr-FR" sz="1800" kern="140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Ce produit est utilisé à l’engagement de nouvelles actions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fr-FR" sz="1800" kern="140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.</a:t>
            </a:r>
            <a:endParaRPr lang="fr-FR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65462F-E294-4741-AC90-30EA172668C9}"/>
              </a:ext>
            </a:extLst>
          </p:cNvPr>
          <p:cNvSpPr txBox="1"/>
          <p:nvPr/>
        </p:nvSpPr>
        <p:spPr>
          <a:xfrm>
            <a:off x="2257542" y="1672725"/>
            <a:ext cx="9644874" cy="2345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26B7B7"/>
                </a:solidFill>
                <a:effectLst/>
                <a:latin typeface="Calibri" panose="020F0502020204030204" pitchFamily="34" charset="0"/>
              </a:rPr>
              <a:t>1 - </a:t>
            </a:r>
            <a:r>
              <a:rPr lang="fr-FR" sz="1800" kern="140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Ménage non-propriétaire</a:t>
            </a:r>
            <a:r>
              <a:rPr lang="fr-FR" sz="1800" b="1" kern="140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  </a:t>
            </a:r>
          </a:p>
          <a:p>
            <a:pPr marL="0" marR="0" indent="0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sz="1800" b="1" kern="140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</a:rPr>
              <a:t>      2 </a:t>
            </a:r>
            <a:r>
              <a:rPr lang="fr-FR" sz="1800" b="1" kern="1400" dirty="0">
                <a:ln>
                  <a:noFill/>
                </a:ln>
                <a:solidFill>
                  <a:srgbClr val="26B7B7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fr-FR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kern="140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Cohérence ménage/taille logement</a:t>
            </a:r>
          </a:p>
          <a:p>
            <a:pPr marL="0" marR="0" indent="0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b="1" kern="1400" dirty="0">
                <a:solidFill>
                  <a:srgbClr val="009999"/>
                </a:solidFill>
                <a:latin typeface="Calibri" panose="020F0502020204030204" pitchFamily="34" charset="0"/>
              </a:rPr>
              <a:t>            3 -</a:t>
            </a:r>
            <a:r>
              <a:rPr lang="fr-FR" kern="1400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fr-FR" sz="1800" kern="140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Habitant ou ayant vécu sur la commune  </a:t>
            </a:r>
          </a:p>
          <a:p>
            <a:pPr marL="0" marR="0" indent="0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b="1" kern="1400" dirty="0">
                <a:solidFill>
                  <a:srgbClr val="26B7B7"/>
                </a:solidFill>
                <a:latin typeface="Calibri" panose="020F0502020204030204" pitchFamily="34" charset="0"/>
              </a:rPr>
              <a:t>                  4 -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kern="140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Y travaillant ou y étant impliqué socialement </a:t>
            </a:r>
          </a:p>
          <a:p>
            <a:pPr marL="0" marR="0" indent="0">
              <a:lnSpc>
                <a:spcPct val="119000"/>
              </a:lnSpc>
              <a:spcAft>
                <a:spcPts val="600"/>
              </a:spcAft>
              <a:buNone/>
            </a:pPr>
            <a:r>
              <a:rPr lang="fr-FR" b="1" kern="1400" dirty="0">
                <a:solidFill>
                  <a:srgbClr val="26B7B7"/>
                </a:solidFill>
                <a:latin typeface="Calibri" panose="020F0502020204030204" pitchFamily="34" charset="0"/>
              </a:rPr>
              <a:t>                        5 -</a:t>
            </a:r>
            <a:r>
              <a:rPr lang="fr-FR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kern="140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Revenu le plus faible.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fr-FR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D1D6-3CBB-4A67-9989-BE532F42D4B7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58297" y="196460"/>
            <a:ext cx="9684775" cy="207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3600" kern="1400" dirty="0">
                <a:solidFill>
                  <a:srgbClr val="26B7B7"/>
                </a:solidFill>
                <a:latin typeface="Century Gothic" panose="020B0502020202020204" pitchFamily="34" charset="0"/>
              </a:rPr>
              <a:t>Priorité d’attribution, en cas de pluralité de candidats:  </a:t>
            </a:r>
            <a:br>
              <a:rPr lang="fr-FR" sz="3600" b="1" kern="1400" dirty="0">
                <a:solidFill>
                  <a:srgbClr val="26B7B7"/>
                </a:solidFill>
                <a:latin typeface="Calibri" panose="020F0502020204030204" pitchFamily="34" charset="0"/>
              </a:rPr>
            </a:br>
            <a:endParaRPr lang="fr-FR" sz="3600" b="1" kern="1400" dirty="0">
              <a:solidFill>
                <a:srgbClr val="26B7B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</TotalTime>
  <Words>964</Words>
  <Application>Microsoft Office PowerPoint</Application>
  <PresentationFormat>Grand écran</PresentationFormat>
  <Paragraphs>214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Wingdings</vt:lpstr>
      <vt:lpstr>Wingdings 3</vt:lpstr>
      <vt:lpstr>Brin</vt:lpstr>
      <vt:lpstr>Elizaldia - Espelette</vt:lpstr>
      <vt:lpstr>Localisation et emprise foncière</vt:lpstr>
      <vt:lpstr>Proposition d’aménagement Création de 10 logements</vt:lpstr>
      <vt:lpstr>Proposition d’aménagement Création de 10 logements</vt:lpstr>
      <vt:lpstr>Prix de vente prévisionnels</vt:lpstr>
      <vt:lpstr>Organigramme</vt:lpstr>
      <vt:lpstr>Présentation PowerPoint</vt:lpstr>
      <vt:lpstr>Présentation PowerPoint</vt:lpstr>
      <vt:lpstr>Présentation PowerPoint</vt:lpstr>
      <vt:lpstr>Parlons économie ...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Elizaldea Espelette</dc:title>
  <dc:creator>1 toit pour tous. Etxalde</dc:creator>
  <cp:lastModifiedBy>1 toit pour tous. Etxalde</cp:lastModifiedBy>
  <cp:revision>59</cp:revision>
  <dcterms:created xsi:type="dcterms:W3CDTF">2025-03-17T15:18:47Z</dcterms:created>
  <dcterms:modified xsi:type="dcterms:W3CDTF">2025-06-13T12:26:07Z</dcterms:modified>
</cp:coreProperties>
</file>