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66" r:id="rId6"/>
    <p:sldId id="262" r:id="rId7"/>
    <p:sldId id="267" r:id="rId8"/>
    <p:sldId id="263" r:id="rId9"/>
    <p:sldId id="268" r:id="rId10"/>
  </p:sldIdLst>
  <p:sldSz cx="10691813" cy="15119350"/>
  <p:notesSz cx="9931400" cy="1435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683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0" autoAdjust="0"/>
    <p:restoredTop sz="96327"/>
  </p:normalViewPr>
  <p:slideViewPr>
    <p:cSldViewPr snapToGrid="0">
      <p:cViewPr>
        <p:scale>
          <a:sx n="100" d="100"/>
          <a:sy n="100" d="100"/>
        </p:scale>
        <p:origin x="1542" y="-4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93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0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7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48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85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43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6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98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89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82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67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90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3" y="0"/>
            <a:ext cx="10686257" cy="1512086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F7F98D1-A022-1400-432E-54B5DF52B0D8}"/>
              </a:ext>
            </a:extLst>
          </p:cNvPr>
          <p:cNvSpPr txBox="1"/>
          <p:nvPr/>
        </p:nvSpPr>
        <p:spPr>
          <a:xfrm>
            <a:off x="1031302" y="12383840"/>
            <a:ext cx="7086639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Informations </a:t>
            </a:r>
            <a:r>
              <a:rPr lang="fr-FR" sz="1600" b="1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1600" b="1" dirty="0" err="1">
                <a:solidFill>
                  <a:srgbClr val="3F2683"/>
                </a:solidFill>
                <a:latin typeface="Times" pitchFamily="2" charset="0"/>
              </a:rPr>
              <a:t>contact.errobi@communaute-paysbasque.fr</a:t>
            </a:r>
            <a:r>
              <a:rPr lang="fr-FR" sz="1600" b="1" dirty="0">
                <a:solidFill>
                  <a:srgbClr val="3F2683"/>
                </a:solidFill>
                <a:latin typeface="Times" pitchFamily="2" charset="0"/>
              </a:rPr>
              <a:t>/ 05 59 93 50 77</a:t>
            </a:r>
          </a:p>
          <a:p>
            <a:pPr>
              <a:spcAft>
                <a:spcPts val="600"/>
              </a:spcAft>
            </a:pPr>
            <a:r>
              <a:rPr lang="fr-FR" sz="1600" b="1" dirty="0">
                <a:solidFill>
                  <a:srgbClr val="3F2683"/>
                </a:solidFill>
                <a:latin typeface="Times" pitchFamily="2" charset="0"/>
              </a:rPr>
              <a:t>Coorganisateurs</a:t>
            </a:r>
            <a:r>
              <a:rPr lang="fr-FR" sz="1600" dirty="0">
                <a:solidFill>
                  <a:srgbClr val="3F2683"/>
                </a:solidFill>
                <a:latin typeface="Times" pitchFamily="2" charset="0"/>
              </a:rPr>
              <a:t> : Département des Pyrénées-Atlantiques, Syndicat des Mobilités Pays Basque-Adour (SMPBA), 11 communes d'Errobi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265262" y="6219197"/>
            <a:ext cx="1022398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 47">
            <a:extLst>
              <a:ext uri="{FF2B5EF4-FFF2-40B4-BE49-F238E27FC236}">
                <a16:creationId xmlns:a16="http://schemas.microsoft.com/office/drawing/2014/main" id="{5CF37EF6-A1B7-D738-B7E9-EE90B45A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766" y="12369100"/>
            <a:ext cx="902685" cy="90268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4A83D42-B968-F058-D009-EEF8593ED489}"/>
              </a:ext>
            </a:extLst>
          </p:cNvPr>
          <p:cNvSpPr txBox="1"/>
          <p:nvPr/>
        </p:nvSpPr>
        <p:spPr>
          <a:xfrm>
            <a:off x="2342802" y="7763033"/>
            <a:ext cx="8146441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17145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Entretien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, autoréparation, maniement, pratique,.. et jeux autour du vélo </a:t>
            </a:r>
          </a:p>
          <a:p>
            <a:pPr marL="457200" indent="-17145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Essais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de vélos électriques - circuit dans Cambo </a:t>
            </a:r>
          </a:p>
          <a:p>
            <a:pPr marL="457200" indent="-17145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Concertation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citoyenne sur des projets d’itinéraires vélo</a:t>
            </a:r>
          </a:p>
          <a:p>
            <a:pPr marL="457200" indent="-17145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Sensibilisation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ludique sur le climat </a:t>
            </a:r>
          </a:p>
          <a:p>
            <a:pPr marL="457200" indent="-17145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Musée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du vélo </a:t>
            </a:r>
          </a:p>
          <a:p>
            <a:pPr marL="457200" indent="-17145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Présentation de 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vélos à hydrogène</a:t>
            </a:r>
          </a:p>
          <a:p>
            <a:pPr marL="457200" indent="-17145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Stand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sur la mobilité en Pays Basque </a:t>
            </a:r>
          </a:p>
          <a:p>
            <a:pPr marL="457200" indent="-17145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Animation musicale 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par la banda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Izarra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, </a:t>
            </a:r>
          </a:p>
          <a:p>
            <a:pPr marL="457200" indent="-17145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TALO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(salés et sucrés), saucisse, cœurs de canard, frites et Buvettes </a:t>
            </a:r>
          </a:p>
          <a:p>
            <a:pPr marL="285750" defTabSz="914400">
              <a:lnSpc>
                <a:spcPct val="80000"/>
              </a:lnSpc>
              <a:spcBef>
                <a:spcPts val="300"/>
              </a:spcBef>
              <a:tabLst>
                <a:tab pos="1162050" algn="l"/>
              </a:tabLst>
              <a:defRPr/>
            </a:pPr>
            <a:r>
              <a:rPr lang="fr-FR" sz="2000" b="1" i="1" u="sng" dirty="0">
                <a:solidFill>
                  <a:srgbClr val="3F2683"/>
                </a:solidFill>
                <a:latin typeface="Times" pitchFamily="2" charset="0"/>
              </a:rPr>
              <a:t>à 15:30 : </a:t>
            </a:r>
            <a:r>
              <a:rPr lang="fr-FR" sz="2000" b="1" u="sng" dirty="0">
                <a:solidFill>
                  <a:srgbClr val="3F2683"/>
                </a:solidFill>
                <a:latin typeface="Times" pitchFamily="2" charset="0"/>
              </a:rPr>
              <a:t>Remise des prix</a:t>
            </a:r>
            <a:r>
              <a:rPr lang="fr-FR" sz="2000" b="1" i="1" u="sng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u="sng" dirty="0">
                <a:solidFill>
                  <a:srgbClr val="3F2683"/>
                </a:solidFill>
                <a:latin typeface="Times" pitchFamily="2" charset="0"/>
              </a:rPr>
              <a:t>du concours photo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D36BD30-CF32-88A0-0F86-D8E1FA992229}"/>
              </a:ext>
            </a:extLst>
          </p:cNvPr>
          <p:cNvSpPr txBox="1"/>
          <p:nvPr/>
        </p:nvSpPr>
        <p:spPr>
          <a:xfrm>
            <a:off x="2699539" y="6292349"/>
            <a:ext cx="771173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Vélorution </a:t>
            </a:r>
          </a:p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balade à vélo depuis les 11 mairies d’ERROBI vers Cambo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C736DA6-1985-7C18-3A35-6B9B533FA1D5}"/>
              </a:ext>
            </a:extLst>
          </p:cNvPr>
          <p:cNvSpPr txBox="1"/>
          <p:nvPr/>
        </p:nvSpPr>
        <p:spPr>
          <a:xfrm>
            <a:off x="695460" y="6336738"/>
            <a:ext cx="203353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3600" b="1" i="1" dirty="0">
                <a:solidFill>
                  <a:srgbClr val="3F2683"/>
                </a:solidFill>
                <a:latin typeface="Times" pitchFamily="2" charset="0"/>
              </a:rPr>
              <a:t>dès  9:30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4D4F8E0-89C4-2B0D-257D-503D9EFB3577}"/>
              </a:ext>
            </a:extLst>
          </p:cNvPr>
          <p:cNvSpPr txBox="1"/>
          <p:nvPr/>
        </p:nvSpPr>
        <p:spPr>
          <a:xfrm>
            <a:off x="2023065" y="7341121"/>
            <a:ext cx="3795018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Journée Vélo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6D820B4-F61F-B068-6D09-FC360BF3B5EE}"/>
              </a:ext>
            </a:extLst>
          </p:cNvPr>
          <p:cNvSpPr txBox="1"/>
          <p:nvPr/>
        </p:nvSpPr>
        <p:spPr>
          <a:xfrm>
            <a:off x="4124649" y="7398060"/>
            <a:ext cx="5926700" cy="4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au Parc Saint Joseph de Cambo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1BC5385-E7AC-1E69-27AB-9B40BF9466EC}"/>
              </a:ext>
            </a:extLst>
          </p:cNvPr>
          <p:cNvSpPr txBox="1"/>
          <p:nvPr/>
        </p:nvSpPr>
        <p:spPr>
          <a:xfrm>
            <a:off x="640464" y="7349570"/>
            <a:ext cx="21844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3600" b="1" i="1" dirty="0">
                <a:solidFill>
                  <a:srgbClr val="3F2683"/>
                </a:solidFill>
                <a:latin typeface="Times" pitchFamily="2" charset="0"/>
              </a:rPr>
              <a:t>dès 11:00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6C4E5E2-2C01-BAF7-46DF-FAEDB60BC04A}"/>
              </a:ext>
            </a:extLst>
          </p:cNvPr>
          <p:cNvSpPr txBox="1"/>
          <p:nvPr/>
        </p:nvSpPr>
        <p:spPr>
          <a:xfrm>
            <a:off x="249010" y="11254398"/>
            <a:ext cx="62368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0" lvl="1" indent="-2667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3F2683"/>
                </a:solidFill>
                <a:latin typeface="Times" pitchFamily="2" charset="0"/>
              </a:rPr>
              <a:t>Atelier Fresque du Climat 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-11 oct. </a:t>
            </a:r>
          </a:p>
          <a:p>
            <a:pPr marL="990600" lvl="1" indent="-2667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3F2683"/>
                </a:solidFill>
                <a:latin typeface="Times" pitchFamily="2" charset="0"/>
              </a:rPr>
              <a:t>Atelier Fresque de La Mobilité -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14</a:t>
            </a:r>
            <a:r>
              <a:rPr lang="fr-FR" sz="24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oct</a:t>
            </a:r>
            <a:endParaRPr lang="fr-FR" sz="2400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75C9770-E317-92D3-F147-97DCC667DF8F}"/>
              </a:ext>
            </a:extLst>
          </p:cNvPr>
          <p:cNvSpPr txBox="1"/>
          <p:nvPr/>
        </p:nvSpPr>
        <p:spPr>
          <a:xfrm>
            <a:off x="7070728" y="11268340"/>
            <a:ext cx="3198951" cy="6832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400" b="1" dirty="0">
                <a:solidFill>
                  <a:srgbClr val="3F2683"/>
                </a:solidFill>
                <a:latin typeface="Times" pitchFamily="2" charset="0"/>
              </a:rPr>
              <a:t>à 18:00 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au Pôle Errobi, </a:t>
            </a:r>
          </a:p>
          <a:p>
            <a:pPr algn="ctr">
              <a:lnSpc>
                <a:spcPct val="80000"/>
              </a:lnSpc>
            </a:pPr>
            <a:r>
              <a:rPr lang="fr-FR" sz="2400" b="1" dirty="0">
                <a:solidFill>
                  <a:srgbClr val="3F2683"/>
                </a:solidFill>
                <a:latin typeface="Times" pitchFamily="2" charset="0"/>
              </a:rPr>
              <a:t>ZAE </a:t>
            </a:r>
            <a:r>
              <a:rPr lang="fr-FR" sz="2400" b="1" dirty="0" err="1">
                <a:solidFill>
                  <a:srgbClr val="3F2683"/>
                </a:solidFill>
                <a:latin typeface="Times" pitchFamily="2" charset="0"/>
              </a:rPr>
              <a:t>Errobi</a:t>
            </a:r>
            <a:r>
              <a:rPr lang="fr-FR" sz="24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à </a:t>
            </a:r>
            <a:r>
              <a:rPr lang="fr-FR" sz="2400" b="1" dirty="0">
                <a:solidFill>
                  <a:srgbClr val="3F2683"/>
                </a:solidFill>
                <a:latin typeface="Times" pitchFamily="2" charset="0"/>
              </a:rPr>
              <a:t>Itxassou </a:t>
            </a:r>
            <a:endParaRPr lang="fr-FR" sz="2400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CF8E64B-9B6B-2B81-258D-4A1BF80DEF41}"/>
              </a:ext>
            </a:extLst>
          </p:cNvPr>
          <p:cNvSpPr txBox="1"/>
          <p:nvPr/>
        </p:nvSpPr>
        <p:spPr>
          <a:xfrm>
            <a:off x="265262" y="10659459"/>
            <a:ext cx="9886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Mardi 11 et Vendredi 14 octobre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854211-5283-4814-C8EE-8AB8C5250D5E}"/>
              </a:ext>
            </a:extLst>
          </p:cNvPr>
          <p:cNvSpPr txBox="1"/>
          <p:nvPr/>
        </p:nvSpPr>
        <p:spPr>
          <a:xfrm>
            <a:off x="249010" y="5452387"/>
            <a:ext cx="101937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rgbClr val="3F2683"/>
                </a:solidFill>
                <a:latin typeface="Times" pitchFamily="2" charset="0"/>
              </a:rPr>
              <a:t>Samedi 8 </a:t>
            </a:r>
            <a:r>
              <a:rPr lang="fr-FR" sz="4400" b="1" dirty="0">
                <a:solidFill>
                  <a:srgbClr val="3F2683"/>
                </a:solidFill>
                <a:latin typeface="Times" pitchFamily="2" charset="0"/>
              </a:rPr>
              <a:t>octobre</a:t>
            </a:r>
            <a:r>
              <a:rPr lang="fr-FR" sz="28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400" b="1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2800" b="1" dirty="0">
                <a:solidFill>
                  <a:srgbClr val="3F2683"/>
                </a:solidFill>
                <a:latin typeface="Times" pitchFamily="2" charset="0"/>
              </a:rPr>
              <a:t>À Errobi, tous à vélo pour le climat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5DAF7CF-16B2-B50F-485F-FEB8B4A73172}"/>
              </a:ext>
            </a:extLst>
          </p:cNvPr>
          <p:cNvCxnSpPr>
            <a:cxnSpLocks/>
          </p:cNvCxnSpPr>
          <p:nvPr/>
        </p:nvCxnSpPr>
        <p:spPr>
          <a:xfrm flipH="1">
            <a:off x="342861" y="11305790"/>
            <a:ext cx="6343689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1C0E57C7-4057-E71A-0785-526A690B54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429421" y="12369100"/>
            <a:ext cx="831823" cy="88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3" y="0"/>
            <a:ext cx="10686257" cy="15120864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265262" y="6413747"/>
            <a:ext cx="1022398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4A83D42-B968-F058-D009-EEF8593ED489}"/>
              </a:ext>
            </a:extLst>
          </p:cNvPr>
          <p:cNvSpPr txBox="1"/>
          <p:nvPr/>
        </p:nvSpPr>
        <p:spPr>
          <a:xfrm>
            <a:off x="2195612" y="7940868"/>
            <a:ext cx="8496201" cy="31470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34290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Mantentze-lanak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autokonponketa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erabilera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praktika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inguruko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jolasak</a:t>
            </a:r>
            <a:endParaRPr lang="fr-FR" sz="2000" dirty="0">
              <a:solidFill>
                <a:srgbClr val="3F2683"/>
              </a:solidFill>
              <a:latin typeface="Times" pitchFamily="2" charset="0"/>
            </a:endParaRPr>
          </a:p>
          <a:p>
            <a:pPr marL="457200" indent="-34290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Bizikleta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elektrikoen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probak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-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zirkuitua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Kanbon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barna</a:t>
            </a:r>
            <a:endParaRPr lang="fr-FR" sz="2000" dirty="0">
              <a:solidFill>
                <a:srgbClr val="3F2683"/>
              </a:solidFill>
              <a:latin typeface="Times" pitchFamily="2" charset="0"/>
            </a:endParaRPr>
          </a:p>
          <a:p>
            <a:pPr marL="457200" indent="-34290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Elkar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aditze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herritarra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bizikleta-ibilbide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proiektu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batzuei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buruz</a:t>
            </a:r>
            <a:endParaRPr lang="fr-FR" sz="2000" dirty="0">
              <a:solidFill>
                <a:srgbClr val="3F2683"/>
              </a:solidFill>
              <a:latin typeface="Times" pitchFamily="2" charset="0"/>
            </a:endParaRPr>
          </a:p>
          <a:p>
            <a:pPr marL="457200" indent="-34290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Sentsibilizazio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ludikoa,Klimari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buruz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 marL="457200" indent="-34290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museoa</a:t>
            </a:r>
            <a:endParaRPr lang="fr-FR" sz="2000" b="1" dirty="0">
              <a:solidFill>
                <a:srgbClr val="3F2683"/>
              </a:solidFill>
              <a:latin typeface="Times" pitchFamily="2" charset="0"/>
            </a:endParaRPr>
          </a:p>
          <a:p>
            <a:pPr marL="457200" indent="-34290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Hidrogenozko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bizikleta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batzuen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aurkezpena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 marL="457200" indent="-34290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Erakusmahaia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mugikortasunari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buruz</a:t>
            </a:r>
            <a:endParaRPr lang="fr-FR" sz="2000" dirty="0">
              <a:solidFill>
                <a:srgbClr val="3F2683"/>
              </a:solidFill>
              <a:latin typeface="Times" pitchFamily="2" charset="0"/>
            </a:endParaRPr>
          </a:p>
          <a:p>
            <a:pPr marL="457200" indent="-34290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Musika-animazioa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,Kanboko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Izarra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txarangaren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dirty="0" err="1">
                <a:solidFill>
                  <a:srgbClr val="3F2683"/>
                </a:solidFill>
                <a:latin typeface="Times" pitchFamily="2" charset="0"/>
              </a:rPr>
              <a:t>eskutik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 marL="457200" indent="-342900" defTabSz="91440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162050" algn="l"/>
              </a:tabLst>
              <a:defRPr/>
            </a:pP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TALOAK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600" dirty="0">
                <a:solidFill>
                  <a:srgbClr val="3F2683"/>
                </a:solidFill>
                <a:latin typeface="Times" pitchFamily="2" charset="0"/>
              </a:rPr>
              <a:t>(</a:t>
            </a:r>
            <a:r>
              <a:rPr lang="fr-FR" sz="1600" dirty="0" err="1">
                <a:solidFill>
                  <a:srgbClr val="3F2683"/>
                </a:solidFill>
                <a:latin typeface="Times" pitchFamily="2" charset="0"/>
              </a:rPr>
              <a:t>gaziak</a:t>
            </a:r>
            <a:r>
              <a:rPr lang="fr-FR" sz="16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600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16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600" dirty="0" err="1">
                <a:solidFill>
                  <a:srgbClr val="3F2683"/>
                </a:solidFill>
                <a:latin typeface="Times" pitchFamily="2" charset="0"/>
              </a:rPr>
              <a:t>gozoak</a:t>
            </a:r>
            <a:r>
              <a:rPr lang="fr-FR" sz="2000" dirty="0">
                <a:solidFill>
                  <a:srgbClr val="3F2683"/>
                </a:solidFill>
                <a:latin typeface="Times" pitchFamily="2" charset="0"/>
              </a:rPr>
              <a:t>),</a:t>
            </a:r>
            <a:r>
              <a:rPr lang="sv-SE" sz="2000" dirty="0">
                <a:solidFill>
                  <a:srgbClr val="3F2683"/>
                </a:solidFill>
                <a:latin typeface="Times" pitchFamily="2" charset="0"/>
              </a:rPr>
              <a:t> lukainkak</a:t>
            </a:r>
            <a:r>
              <a:rPr lang="sv-SE" sz="2000" b="0" i="0" dirty="0">
                <a:solidFill>
                  <a:srgbClr val="3C763D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sv-SE" sz="2000" dirty="0">
                <a:solidFill>
                  <a:srgbClr val="3F2683"/>
                </a:solidFill>
                <a:latin typeface="Times" pitchFamily="2" charset="0"/>
              </a:rPr>
              <a:t>ahate bihotzak, fritak eta Edariak</a:t>
            </a:r>
            <a:endParaRPr lang="fr-FR" sz="2000" dirty="0">
              <a:solidFill>
                <a:srgbClr val="3F2683"/>
              </a:solidFill>
              <a:latin typeface="Times" pitchFamily="2" charset="0"/>
            </a:endParaRPr>
          </a:p>
          <a:p>
            <a:pPr marL="285750" defTabSz="914400">
              <a:lnSpc>
                <a:spcPct val="80000"/>
              </a:lnSpc>
              <a:spcBef>
                <a:spcPts val="300"/>
              </a:spcBef>
              <a:tabLst>
                <a:tab pos="1162050" algn="l"/>
              </a:tabLst>
              <a:defRPr/>
            </a:pPr>
            <a:r>
              <a:rPr lang="fi-FI" sz="2000" b="1" u="sng" dirty="0">
                <a:solidFill>
                  <a:srgbClr val="3F2683"/>
                </a:solidFill>
                <a:latin typeface="Times" pitchFamily="2" charset="0"/>
              </a:rPr>
              <a:t>15: 30ean: argazki-lehiaketaren sari banaketa</a:t>
            </a:r>
            <a:endParaRPr lang="fr-FR" sz="2000" b="1" u="sng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D36BD30-CF32-88A0-0F86-D8E1FA992229}"/>
              </a:ext>
            </a:extLst>
          </p:cNvPr>
          <p:cNvSpPr txBox="1"/>
          <p:nvPr/>
        </p:nvSpPr>
        <p:spPr>
          <a:xfrm>
            <a:off x="2699539" y="6420224"/>
            <a:ext cx="7711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b="1" dirty="0" err="1">
                <a:solidFill>
                  <a:srgbClr val="3F2683"/>
                </a:solidFill>
                <a:latin typeface="Times" pitchFamily="2" charset="0"/>
              </a:rPr>
              <a:t>Goizeko-Txirrindiraultza</a:t>
            </a: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Bizikletaz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egindako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ibilaldia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Etxeetatik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Kanborantz</a:t>
            </a:r>
            <a:endParaRPr lang="fr-FR" sz="2400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C736DA6-1985-7C18-3A35-6B9B533FA1D5}"/>
              </a:ext>
            </a:extLst>
          </p:cNvPr>
          <p:cNvSpPr txBox="1"/>
          <p:nvPr/>
        </p:nvSpPr>
        <p:spPr>
          <a:xfrm>
            <a:off x="544581" y="6464613"/>
            <a:ext cx="21844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3600" b="1" i="1" dirty="0">
                <a:solidFill>
                  <a:srgbClr val="3F2683"/>
                </a:solidFill>
                <a:latin typeface="Times" pitchFamily="2" charset="0"/>
              </a:rPr>
              <a:t>9:30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etik</a:t>
            </a:r>
            <a:endParaRPr lang="fr-FR" sz="3600" b="1" i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4D4F8E0-89C4-2B0D-257D-503D9EFB3577}"/>
              </a:ext>
            </a:extLst>
          </p:cNvPr>
          <p:cNvSpPr txBox="1"/>
          <p:nvPr/>
        </p:nvSpPr>
        <p:spPr>
          <a:xfrm>
            <a:off x="2195612" y="7527863"/>
            <a:ext cx="379501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200" b="1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200" b="1" dirty="0" err="1">
                <a:solidFill>
                  <a:srgbClr val="3F2683"/>
                </a:solidFill>
                <a:latin typeface="Times" pitchFamily="2" charset="0"/>
              </a:rPr>
              <a:t>eguna</a:t>
            </a:r>
            <a:endParaRPr lang="fr-FR" sz="3200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6D820B4-F61F-B068-6D09-FC360BF3B5EE}"/>
              </a:ext>
            </a:extLst>
          </p:cNvPr>
          <p:cNvSpPr txBox="1"/>
          <p:nvPr/>
        </p:nvSpPr>
        <p:spPr>
          <a:xfrm>
            <a:off x="4591824" y="7623135"/>
            <a:ext cx="59267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, San </a:t>
            </a: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Josepe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parkean</a:t>
            </a:r>
            <a:endParaRPr lang="fr-FR" sz="2400" dirty="0">
              <a:solidFill>
                <a:srgbClr val="3F2683"/>
              </a:solidFill>
              <a:latin typeface="Times" pitchFamily="2" charset="0"/>
            </a:endParaRPr>
          </a:p>
          <a:p>
            <a:pPr algn="ctr">
              <a:lnSpc>
                <a:spcPct val="90000"/>
              </a:lnSpc>
            </a:pPr>
            <a:endParaRPr lang="fr-FR" sz="2400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1BC5385-E7AC-1E69-27AB-9B40BF9466EC}"/>
              </a:ext>
            </a:extLst>
          </p:cNvPr>
          <p:cNvSpPr txBox="1"/>
          <p:nvPr/>
        </p:nvSpPr>
        <p:spPr>
          <a:xfrm>
            <a:off x="368094" y="7555265"/>
            <a:ext cx="21844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3600" b="1" i="1" dirty="0">
                <a:solidFill>
                  <a:srgbClr val="3F2683"/>
                </a:solidFill>
                <a:latin typeface="Times" pitchFamily="2" charset="0"/>
              </a:rPr>
              <a:t>11:00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etatik</a:t>
            </a:r>
            <a:endParaRPr lang="fr-FR" sz="3600" b="1" i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6C4E5E2-2C01-BAF7-46DF-FAEDB60BC04A}"/>
              </a:ext>
            </a:extLst>
          </p:cNvPr>
          <p:cNvSpPr txBox="1"/>
          <p:nvPr/>
        </p:nvSpPr>
        <p:spPr>
          <a:xfrm>
            <a:off x="714539" y="11492120"/>
            <a:ext cx="6467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3F2683"/>
                </a:solidFill>
                <a:latin typeface="Times" pitchFamily="2" charset="0"/>
              </a:rPr>
              <a:t>Tailerra</a:t>
            </a:r>
            <a:r>
              <a:rPr lang="fr-FR" sz="2400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2400" b="1" dirty="0" err="1">
                <a:solidFill>
                  <a:srgbClr val="3F2683"/>
                </a:solidFill>
                <a:latin typeface="Times" pitchFamily="2" charset="0"/>
              </a:rPr>
              <a:t>Klimaren</a:t>
            </a:r>
            <a:r>
              <a:rPr lang="fr-FR" sz="2400" b="1" dirty="0">
                <a:solidFill>
                  <a:srgbClr val="3F2683"/>
                </a:solidFill>
                <a:latin typeface="Times" pitchFamily="2" charset="0"/>
              </a:rPr>
              <a:t> Mural 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-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11a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3F2683"/>
                </a:solidFill>
                <a:latin typeface="Times" pitchFamily="2" charset="0"/>
              </a:rPr>
              <a:t>Tailerra</a:t>
            </a:r>
            <a:r>
              <a:rPr lang="fr-FR" sz="2400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2400" b="1" dirty="0" err="1">
                <a:solidFill>
                  <a:srgbClr val="3F2683"/>
                </a:solidFill>
                <a:latin typeface="Times" pitchFamily="2" charset="0"/>
              </a:rPr>
              <a:t>Mugikortasunearen</a:t>
            </a:r>
            <a:r>
              <a:rPr lang="fr-FR" sz="2400" b="1" dirty="0">
                <a:solidFill>
                  <a:srgbClr val="3F2683"/>
                </a:solidFill>
                <a:latin typeface="Times" pitchFamily="2" charset="0"/>
              </a:rPr>
              <a:t> mural</a:t>
            </a:r>
            <a:r>
              <a:rPr lang="fr-FR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–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14a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75C9770-E317-92D3-F147-97DCC667DF8F}"/>
              </a:ext>
            </a:extLst>
          </p:cNvPr>
          <p:cNvSpPr txBox="1"/>
          <p:nvPr/>
        </p:nvSpPr>
        <p:spPr>
          <a:xfrm>
            <a:off x="6871203" y="11622079"/>
            <a:ext cx="382061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i="1">
                <a:solidFill>
                  <a:srgbClr val="3F2683"/>
                </a:solidFill>
                <a:latin typeface="Times" pitchFamily="2" charset="0"/>
              </a:rPr>
              <a:t>18:00etan </a:t>
            </a:r>
            <a:r>
              <a:rPr lang="fr-FR" sz="2000" b="1" i="1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20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b="1" i="1" dirty="0" err="1">
                <a:solidFill>
                  <a:srgbClr val="3F2683"/>
                </a:solidFill>
                <a:latin typeface="Times" pitchFamily="2" charset="0"/>
              </a:rPr>
              <a:t>Eremuan</a:t>
            </a:r>
            <a:r>
              <a:rPr lang="fr-FR" sz="2000" b="1" i="1" dirty="0">
                <a:solidFill>
                  <a:srgbClr val="3F2683"/>
                </a:solidFill>
                <a:latin typeface="Times" pitchFamily="2" charset="0"/>
              </a:rPr>
              <a:t>,</a:t>
            </a:r>
            <a:br>
              <a:rPr lang="fr-FR" sz="2000" b="1" i="1" dirty="0">
                <a:solidFill>
                  <a:srgbClr val="3F2683"/>
                </a:solidFill>
                <a:latin typeface="Times" pitchFamily="2" charset="0"/>
              </a:rPr>
            </a:br>
            <a:r>
              <a:rPr lang="fr-FR" sz="2000" b="1" i="1" dirty="0">
                <a:solidFill>
                  <a:srgbClr val="3F2683"/>
                </a:solidFill>
                <a:latin typeface="Times" pitchFamily="2" charset="0"/>
              </a:rPr>
              <a:t>ZAE Errobi ITSASUN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CF8E64B-9B6B-2B81-258D-4A1BF80DEF41}"/>
              </a:ext>
            </a:extLst>
          </p:cNvPr>
          <p:cNvSpPr txBox="1"/>
          <p:nvPr/>
        </p:nvSpPr>
        <p:spPr>
          <a:xfrm>
            <a:off x="265262" y="10935054"/>
            <a:ext cx="9769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 11a, </a:t>
            </a:r>
            <a:r>
              <a:rPr lang="fr-FR" sz="3600" b="1" dirty="0" err="1">
                <a:solidFill>
                  <a:srgbClr val="3F2683"/>
                </a:solidFill>
                <a:latin typeface="Times" pitchFamily="2" charset="0"/>
              </a:rPr>
              <a:t>asteartea</a:t>
            </a: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3600" b="1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 14a, </a:t>
            </a:r>
            <a:r>
              <a:rPr lang="fr-FR" sz="3600" b="1" dirty="0" err="1">
                <a:solidFill>
                  <a:srgbClr val="3F2683"/>
                </a:solidFill>
                <a:latin typeface="Times" pitchFamily="2" charset="0"/>
              </a:rPr>
              <a:t>ostirala</a:t>
            </a:r>
            <a:endParaRPr lang="fr-FR" sz="3600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854211-5283-4814-C8EE-8AB8C5250D5E}"/>
              </a:ext>
            </a:extLst>
          </p:cNvPr>
          <p:cNvSpPr txBox="1"/>
          <p:nvPr/>
        </p:nvSpPr>
        <p:spPr>
          <a:xfrm>
            <a:off x="249010" y="5340373"/>
            <a:ext cx="1019379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 8a, </a:t>
            </a:r>
            <a:r>
              <a:rPr lang="fr-FR" sz="3600" b="1" dirty="0" err="1">
                <a:solidFill>
                  <a:srgbClr val="3F2683"/>
                </a:solidFill>
                <a:latin typeface="Times" pitchFamily="2" charset="0"/>
              </a:rPr>
              <a:t>larunbata</a:t>
            </a: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 :</a:t>
            </a:r>
            <a:endParaRPr lang="fr-FR" sz="2400" b="1" dirty="0">
              <a:solidFill>
                <a:srgbClr val="3F2683"/>
              </a:solidFill>
              <a:latin typeface="Times" pitchFamily="2" charset="0"/>
            </a:endParaRPr>
          </a:p>
          <a:p>
            <a:pPr algn="ctr"/>
            <a:r>
              <a:rPr lang="fr-FR" sz="3200" b="1" dirty="0" err="1">
                <a:solidFill>
                  <a:srgbClr val="3F2683"/>
                </a:solidFill>
                <a:latin typeface="Times" pitchFamily="2" charset="0"/>
              </a:rPr>
              <a:t>Errobin</a:t>
            </a: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3200" b="1" dirty="0" err="1">
                <a:solidFill>
                  <a:srgbClr val="3F2683"/>
                </a:solidFill>
                <a:latin typeface="Times" pitchFamily="2" charset="0"/>
              </a:rPr>
              <a:t>denak</a:t>
            </a: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200" b="1" dirty="0" err="1">
                <a:solidFill>
                  <a:srgbClr val="3F2683"/>
                </a:solidFill>
                <a:latin typeface="Times" pitchFamily="2" charset="0"/>
              </a:rPr>
              <a:t>bizikletaz</a:t>
            </a: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200" b="1" dirty="0" err="1">
                <a:solidFill>
                  <a:srgbClr val="3F2683"/>
                </a:solidFill>
                <a:latin typeface="Times" pitchFamily="2" charset="0"/>
              </a:rPr>
              <a:t>klimaren</a:t>
            </a: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200" b="1" dirty="0" err="1">
                <a:solidFill>
                  <a:srgbClr val="3F2683"/>
                </a:solidFill>
                <a:latin typeface="Times" pitchFamily="2" charset="0"/>
              </a:rPr>
              <a:t>alde</a:t>
            </a: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!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5DAF7CF-16B2-B50F-485F-FEB8B4A73172}"/>
              </a:ext>
            </a:extLst>
          </p:cNvPr>
          <p:cNvCxnSpPr>
            <a:cxnSpLocks/>
          </p:cNvCxnSpPr>
          <p:nvPr/>
        </p:nvCxnSpPr>
        <p:spPr>
          <a:xfrm flipH="1">
            <a:off x="265262" y="11552135"/>
            <a:ext cx="6969726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68E96096-0689-C59A-8887-FEC0A4C8C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766" y="12369100"/>
            <a:ext cx="902685" cy="9026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0D18656-AAEB-6C96-5E59-65EB2ECEF2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429421" y="12369100"/>
            <a:ext cx="831823" cy="8827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1252F0-94CE-0683-50F0-72DBF87605BC}"/>
              </a:ext>
            </a:extLst>
          </p:cNvPr>
          <p:cNvSpPr txBox="1"/>
          <p:nvPr/>
        </p:nvSpPr>
        <p:spPr>
          <a:xfrm>
            <a:off x="421601" y="12320073"/>
            <a:ext cx="8064680" cy="10310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Xehetasunak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b="1" dirty="0">
                <a:solidFill>
                  <a:srgbClr val="3F2683"/>
                </a:solidFill>
                <a:latin typeface="Times" pitchFamily="2" charset="0"/>
              </a:rPr>
              <a:t>contact.errobi@communaute-paysbasque.fr/05 59 93 50 77</a:t>
            </a:r>
          </a:p>
          <a:p>
            <a:pPr>
              <a:spcBef>
                <a:spcPts val="600"/>
              </a:spcBef>
            </a:pPr>
            <a:r>
              <a:rPr lang="fr-FR" b="1" dirty="0" err="1">
                <a:solidFill>
                  <a:srgbClr val="3F2683"/>
                </a:solidFill>
                <a:latin typeface="Times" pitchFamily="2" charset="0"/>
              </a:rPr>
              <a:t>Antolatzaileak</a:t>
            </a:r>
            <a:r>
              <a:rPr lang="fr-FR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Pirinio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Atlantikoetako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Departamendua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, 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Herri-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Aturriko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Mugikortasunen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sindikatua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herriak</a:t>
            </a:r>
            <a:endParaRPr lang="fr-FR" dirty="0">
              <a:solidFill>
                <a:srgbClr val="3F2683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1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-20906"/>
            <a:ext cx="10686257" cy="151208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C93C633-8E22-437F-4EC3-E00F83984E1A}"/>
              </a:ext>
            </a:extLst>
          </p:cNvPr>
          <p:cNvSpPr txBox="1"/>
          <p:nvPr/>
        </p:nvSpPr>
        <p:spPr>
          <a:xfrm>
            <a:off x="258042" y="5584531"/>
            <a:ext cx="565203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5400" b="1" dirty="0">
                <a:solidFill>
                  <a:srgbClr val="3F2683"/>
                </a:solidFill>
                <a:latin typeface="Times" pitchFamily="2" charset="0"/>
              </a:rPr>
              <a:t>Concours PHOTO</a:t>
            </a:r>
            <a:endParaRPr lang="fr-FR" sz="6000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482BEC-4952-90B5-862F-1B98CF04677F}"/>
              </a:ext>
            </a:extLst>
          </p:cNvPr>
          <p:cNvSpPr txBox="1"/>
          <p:nvPr/>
        </p:nvSpPr>
        <p:spPr>
          <a:xfrm>
            <a:off x="647700" y="11118938"/>
            <a:ext cx="9277349" cy="12741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4800" b="1" dirty="0">
                <a:solidFill>
                  <a:srgbClr val="3F2683"/>
                </a:solidFill>
                <a:latin typeface="Times" pitchFamily="2" charset="0"/>
              </a:rPr>
              <a:t>Remise des récompenses </a:t>
            </a:r>
          </a:p>
          <a:p>
            <a:pPr algn="ctr">
              <a:lnSpc>
                <a:spcPct val="80000"/>
              </a:lnSpc>
            </a:pPr>
            <a:r>
              <a:rPr lang="fr-FR" sz="4800" b="1" dirty="0">
                <a:solidFill>
                  <a:srgbClr val="3F2683"/>
                </a:solidFill>
                <a:latin typeface="Times" pitchFamily="2" charset="0"/>
              </a:rPr>
              <a:t>Sa. 8 oct. 15h30 </a:t>
            </a:r>
            <a:r>
              <a:rPr lang="fr-FR" sz="4000" b="1" dirty="0">
                <a:solidFill>
                  <a:srgbClr val="3F2683"/>
                </a:solidFill>
                <a:latin typeface="Times" pitchFamily="2" charset="0"/>
              </a:rPr>
              <a:t>à Cambo</a:t>
            </a:r>
            <a:r>
              <a:rPr lang="fr-FR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2400" b="1" dirty="0">
                <a:solidFill>
                  <a:srgbClr val="3F2683"/>
                </a:solidFill>
                <a:latin typeface="Times" pitchFamily="2" charset="0"/>
              </a:rPr>
              <a:t>Parc St joseph</a:t>
            </a:r>
            <a:endParaRPr lang="fr-FR" sz="4800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DE1CE0B-EE9C-A758-A46B-9CAD100B1B02}"/>
              </a:ext>
            </a:extLst>
          </p:cNvPr>
          <p:cNvSpPr txBox="1"/>
          <p:nvPr/>
        </p:nvSpPr>
        <p:spPr>
          <a:xfrm>
            <a:off x="299262" y="6442979"/>
            <a:ext cx="10223981" cy="4739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4000" b="1" dirty="0">
                <a:solidFill>
                  <a:srgbClr val="3F2683"/>
                </a:solidFill>
                <a:latin typeface="Times" pitchFamily="2" charset="0"/>
              </a:rPr>
              <a:t>THÈME :   </a:t>
            </a:r>
            <a:r>
              <a:rPr lang="fr-FR" sz="4400" b="1" i="1" dirty="0">
                <a:solidFill>
                  <a:srgbClr val="3F2683"/>
                </a:solidFill>
                <a:latin typeface="Times" pitchFamily="2" charset="0"/>
              </a:rPr>
              <a:t>Hé toi, tu fais du vélo! </a:t>
            </a:r>
          </a:p>
          <a:p>
            <a:pPr algn="ctr"/>
            <a:r>
              <a:rPr lang="fr-FR" sz="4400" b="1" i="1" dirty="0">
                <a:solidFill>
                  <a:srgbClr val="3F2683"/>
                </a:solidFill>
                <a:latin typeface="Times" pitchFamily="2" charset="0"/>
              </a:rPr>
              <a:t>Mets-toi en scène </a:t>
            </a:r>
          </a:p>
          <a:p>
            <a:pPr algn="ctr"/>
            <a:r>
              <a:rPr lang="fr-FR" sz="4400" b="1" i="1" dirty="0">
                <a:solidFill>
                  <a:srgbClr val="3F2683"/>
                </a:solidFill>
                <a:latin typeface="Times" pitchFamily="2" charset="0"/>
              </a:rPr>
              <a:t>pour donner envie aux autres</a:t>
            </a:r>
          </a:p>
          <a:p>
            <a:pPr algn="ctr"/>
            <a:r>
              <a:rPr lang="fr-FR" sz="2800" b="1" i="1" dirty="0">
                <a:solidFill>
                  <a:srgbClr val="3F2683"/>
                </a:solidFill>
                <a:latin typeface="Times" pitchFamily="2" charset="0"/>
              </a:rPr>
              <a:t>avec une vision humoristique, esthétique ou originale</a:t>
            </a:r>
          </a:p>
          <a:p>
            <a:endParaRPr lang="fr-FR" sz="900" dirty="0">
              <a:solidFill>
                <a:srgbClr val="3F2683"/>
              </a:solidFill>
              <a:latin typeface="Times" pitchFamily="2" charset="0"/>
            </a:endParaRPr>
          </a:p>
          <a:p>
            <a:r>
              <a:rPr lang="fr-FR" sz="3200" dirty="0">
                <a:solidFill>
                  <a:srgbClr val="3F2683"/>
                </a:solidFill>
                <a:latin typeface="Times" pitchFamily="2" charset="0"/>
              </a:rPr>
              <a:t>Photographes </a:t>
            </a: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amateurs</a:t>
            </a:r>
            <a:r>
              <a:rPr lang="fr-FR" sz="32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800" dirty="0">
                <a:solidFill>
                  <a:srgbClr val="3F2683"/>
                </a:solidFill>
                <a:latin typeface="Times" pitchFamily="2" charset="0"/>
              </a:rPr>
              <a:t>(1 photo par individu ou collective- max 15 pers.) Taille &lt; à 10Mo</a:t>
            </a:r>
            <a:endParaRPr lang="fr-FR" sz="3200" dirty="0">
              <a:solidFill>
                <a:srgbClr val="3F2683"/>
              </a:solidFill>
              <a:latin typeface="Times" pitchFamily="2" charset="0"/>
            </a:endParaRPr>
          </a:p>
          <a:p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Lien pour envoi</a:t>
            </a:r>
            <a:r>
              <a:rPr lang="fr-FR" sz="28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800" dirty="0">
                <a:solidFill>
                  <a:srgbClr val="3F2683"/>
                </a:solidFill>
                <a:latin typeface="Times" pitchFamily="2" charset="0"/>
              </a:rPr>
              <a:t>(avec Nom, prénom et tél. pour contact jury):</a:t>
            </a:r>
          </a:p>
          <a:p>
            <a:pPr algn="ctr"/>
            <a:r>
              <a:rPr lang="fr-FR" sz="28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contact.errobi@communaute-paysbasque.fr</a:t>
            </a:r>
            <a:endParaRPr lang="fr-FR" sz="3200" b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2258727-F946-8250-EFF3-8C449917647A}"/>
              </a:ext>
            </a:extLst>
          </p:cNvPr>
          <p:cNvCxnSpPr>
            <a:cxnSpLocks/>
          </p:cNvCxnSpPr>
          <p:nvPr/>
        </p:nvCxnSpPr>
        <p:spPr>
          <a:xfrm>
            <a:off x="6281445" y="5673787"/>
            <a:ext cx="0" cy="855414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CF7F98D1-A022-1400-432E-54B5DF52B0D8}"/>
              </a:ext>
            </a:extLst>
          </p:cNvPr>
          <p:cNvSpPr txBox="1"/>
          <p:nvPr/>
        </p:nvSpPr>
        <p:spPr>
          <a:xfrm>
            <a:off x="766764" y="12446371"/>
            <a:ext cx="775591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b="1" dirty="0">
                <a:solidFill>
                  <a:srgbClr val="3F2683"/>
                </a:solidFill>
                <a:latin typeface="Times" pitchFamily="2" charset="0"/>
              </a:rPr>
              <a:t>Informations Pôle Errobi </a:t>
            </a:r>
            <a:r>
              <a:rPr lang="fr-FR" sz="1400" b="1" dirty="0">
                <a:solidFill>
                  <a:srgbClr val="3F2683"/>
                </a:solidFill>
                <a:latin typeface="Times" pitchFamily="2" charset="0"/>
              </a:rPr>
              <a:t>:   contact.errobi@communaute-paysbasque.fr/ 05 59 93 50 77</a:t>
            </a:r>
          </a:p>
          <a:p>
            <a:r>
              <a:rPr lang="fr-FR" sz="1400" b="1" dirty="0">
                <a:solidFill>
                  <a:srgbClr val="3F2683"/>
                </a:solidFill>
                <a:latin typeface="Times" pitchFamily="2" charset="0"/>
              </a:rPr>
              <a:t>Coorganisateurs</a:t>
            </a:r>
            <a:r>
              <a:rPr lang="fr-FR" sz="1400" dirty="0">
                <a:solidFill>
                  <a:srgbClr val="3F2683"/>
                </a:solidFill>
                <a:latin typeface="Times" pitchFamily="2" charset="0"/>
              </a:rPr>
              <a:t> : Département des Pyrénées-Atlantiques, Syndicat des Mobilités Pays Basque-Adour (SMPBA), 11 communes d'Errobi</a:t>
            </a:r>
          </a:p>
          <a:p>
            <a:endParaRPr lang="fr-FR" sz="1400" b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203807" y="5555001"/>
            <a:ext cx="1022398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36574B0-BDB3-EBFB-FB2A-F374D16C14FD}"/>
              </a:ext>
            </a:extLst>
          </p:cNvPr>
          <p:cNvCxnSpPr>
            <a:cxnSpLocks/>
          </p:cNvCxnSpPr>
          <p:nvPr/>
        </p:nvCxnSpPr>
        <p:spPr>
          <a:xfrm flipH="1">
            <a:off x="299262" y="11066456"/>
            <a:ext cx="1022398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4D24CDC-6D37-A7FB-FA3F-DD7A3683C853}"/>
              </a:ext>
            </a:extLst>
          </p:cNvPr>
          <p:cNvCxnSpPr>
            <a:cxnSpLocks/>
          </p:cNvCxnSpPr>
          <p:nvPr/>
        </p:nvCxnSpPr>
        <p:spPr>
          <a:xfrm flipH="1">
            <a:off x="299262" y="6507861"/>
            <a:ext cx="1022398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F54A7EB2-9A6B-DBE1-30AD-CA5EC7FCF6C8}"/>
              </a:ext>
            </a:extLst>
          </p:cNvPr>
          <p:cNvSpPr txBox="1"/>
          <p:nvPr/>
        </p:nvSpPr>
        <p:spPr>
          <a:xfrm>
            <a:off x="6314966" y="5822094"/>
            <a:ext cx="4055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Date limite : </a:t>
            </a: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2 </a:t>
            </a:r>
            <a:r>
              <a:rPr lang="fr-FR" sz="3600" b="1" dirty="0" err="1">
                <a:solidFill>
                  <a:srgbClr val="3F2683"/>
                </a:solidFill>
                <a:latin typeface="Times" pitchFamily="2" charset="0"/>
              </a:rPr>
              <a:t>oct</a:t>
            </a: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5932520-2B0A-2D86-836C-FCA9D46D7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766" y="12369100"/>
            <a:ext cx="902685" cy="9026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43EC578-566C-8B7B-F795-5F182460A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429421" y="12369100"/>
            <a:ext cx="831823" cy="88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9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-20906"/>
            <a:ext cx="10686257" cy="151208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C93C633-8E22-437F-4EC3-E00F83984E1A}"/>
              </a:ext>
            </a:extLst>
          </p:cNvPr>
          <p:cNvSpPr txBox="1"/>
          <p:nvPr/>
        </p:nvSpPr>
        <p:spPr>
          <a:xfrm>
            <a:off x="345440" y="5453471"/>
            <a:ext cx="565203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5400" b="1" dirty="0" err="1">
                <a:solidFill>
                  <a:srgbClr val="3F2683"/>
                </a:solidFill>
                <a:latin typeface="Times" pitchFamily="2" charset="0"/>
              </a:rPr>
              <a:t>Argazki-lehiaketa</a:t>
            </a:r>
            <a:endParaRPr lang="fr-FR" sz="6000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482BEC-4952-90B5-862F-1B98CF04677F}"/>
              </a:ext>
            </a:extLst>
          </p:cNvPr>
          <p:cNvSpPr txBox="1"/>
          <p:nvPr/>
        </p:nvSpPr>
        <p:spPr>
          <a:xfrm>
            <a:off x="130692" y="10861454"/>
            <a:ext cx="10098433" cy="16681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sv-SE" sz="4800" b="1" dirty="0">
                <a:solidFill>
                  <a:srgbClr val="3F2683"/>
                </a:solidFill>
                <a:latin typeface="Times" pitchFamily="2" charset="0"/>
              </a:rPr>
              <a:t>Sari banaketa</a:t>
            </a:r>
            <a:br>
              <a:rPr lang="sv-SE" sz="4800" b="1" dirty="0">
                <a:solidFill>
                  <a:srgbClr val="3F2683"/>
                </a:solidFill>
                <a:latin typeface="Times" pitchFamily="2" charset="0"/>
              </a:rPr>
            </a:br>
            <a:r>
              <a:rPr lang="sv-SE" sz="4000" b="1" dirty="0">
                <a:solidFill>
                  <a:srgbClr val="3F2683"/>
                </a:solidFill>
                <a:latin typeface="Times" pitchFamily="2" charset="0"/>
              </a:rPr>
              <a:t>Urriak 8 (larunbata) 15:30an </a:t>
            </a:r>
          </a:p>
          <a:p>
            <a:pPr algn="ctr">
              <a:lnSpc>
                <a:spcPct val="80000"/>
              </a:lnSpc>
            </a:pPr>
            <a:r>
              <a:rPr lang="sv-SE" sz="4000" b="1" dirty="0">
                <a:solidFill>
                  <a:srgbClr val="3F2683"/>
                </a:solidFill>
                <a:latin typeface="Times" pitchFamily="2" charset="0"/>
              </a:rPr>
              <a:t>Kanbon</a:t>
            </a:r>
            <a:r>
              <a:rPr lang="sv-SE" sz="3600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sv-SE" sz="2800" b="1" dirty="0">
                <a:solidFill>
                  <a:srgbClr val="3F2683"/>
                </a:solidFill>
                <a:latin typeface="Times" pitchFamily="2" charset="0"/>
              </a:rPr>
              <a:t>San Josepe parkean</a:t>
            </a:r>
            <a:r>
              <a:rPr lang="fr-FR" sz="28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endParaRPr lang="fr-FR" sz="4800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DE1CE0B-EE9C-A758-A46B-9CAD100B1B02}"/>
              </a:ext>
            </a:extLst>
          </p:cNvPr>
          <p:cNvSpPr txBox="1"/>
          <p:nvPr/>
        </p:nvSpPr>
        <p:spPr>
          <a:xfrm>
            <a:off x="299262" y="6334792"/>
            <a:ext cx="10223981" cy="4462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4000" b="1" dirty="0">
                <a:solidFill>
                  <a:srgbClr val="3F2683"/>
                </a:solidFill>
                <a:latin typeface="Times" pitchFamily="2" charset="0"/>
              </a:rPr>
              <a:t>GAIA:       </a:t>
            </a:r>
            <a:r>
              <a:rPr lang="fr-FR" sz="4400" b="1" i="1" dirty="0" err="1">
                <a:solidFill>
                  <a:srgbClr val="3F2683"/>
                </a:solidFill>
                <a:latin typeface="Times" pitchFamily="2" charset="0"/>
              </a:rPr>
              <a:t>Hépa!bizikletaz</a:t>
            </a:r>
            <a:r>
              <a:rPr lang="fr-FR" sz="44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4400" b="1" i="1" dirty="0" err="1">
                <a:solidFill>
                  <a:srgbClr val="3F2683"/>
                </a:solidFill>
                <a:latin typeface="Times" pitchFamily="2" charset="0"/>
              </a:rPr>
              <a:t>zabiltza</a:t>
            </a:r>
            <a:r>
              <a:rPr lang="fr-FR" sz="4400" b="1" i="1" dirty="0">
                <a:solidFill>
                  <a:srgbClr val="3F2683"/>
                </a:solidFill>
                <a:latin typeface="Times" pitchFamily="2" charset="0"/>
              </a:rPr>
              <a:t>!</a:t>
            </a:r>
          </a:p>
          <a:p>
            <a:pPr algn="ctr"/>
            <a:r>
              <a:rPr lang="fr-FR" sz="4400" b="1" i="1" dirty="0" err="1">
                <a:solidFill>
                  <a:srgbClr val="3F2683"/>
                </a:solidFill>
                <a:latin typeface="Times" pitchFamily="2" charset="0"/>
              </a:rPr>
              <a:t>Besteei</a:t>
            </a:r>
            <a:r>
              <a:rPr lang="fr-FR" sz="44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4400" b="1" i="1" dirty="0" err="1">
                <a:solidFill>
                  <a:srgbClr val="3F2683"/>
                </a:solidFill>
                <a:latin typeface="Times" pitchFamily="2" charset="0"/>
              </a:rPr>
              <a:t>bizikletaz</a:t>
            </a:r>
            <a:r>
              <a:rPr lang="fr-FR" sz="44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4400" b="1" i="1" dirty="0" err="1">
                <a:solidFill>
                  <a:srgbClr val="3F2683"/>
                </a:solidFill>
                <a:latin typeface="Times" pitchFamily="2" charset="0"/>
              </a:rPr>
              <a:t>ibiltzeko</a:t>
            </a:r>
            <a:r>
              <a:rPr lang="fr-FR" sz="44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4400" b="1" i="1" dirty="0" err="1">
                <a:solidFill>
                  <a:srgbClr val="3F2683"/>
                </a:solidFill>
                <a:latin typeface="Times" pitchFamily="2" charset="0"/>
              </a:rPr>
              <a:t>gogoa</a:t>
            </a:r>
            <a:r>
              <a:rPr lang="fr-FR" sz="44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4400" b="1" i="1" dirty="0" err="1">
                <a:solidFill>
                  <a:srgbClr val="3F2683"/>
                </a:solidFill>
                <a:latin typeface="Times" pitchFamily="2" charset="0"/>
              </a:rPr>
              <a:t>emateko</a:t>
            </a:r>
            <a:endParaRPr lang="fr-FR" sz="4400" b="1" i="1" dirty="0">
              <a:solidFill>
                <a:srgbClr val="3F2683"/>
              </a:solidFill>
              <a:latin typeface="Times" pitchFamily="2" charset="0"/>
            </a:endParaRPr>
          </a:p>
          <a:p>
            <a:pPr algn="ctr"/>
            <a:r>
              <a:rPr lang="fr-FR" sz="4400" b="1" i="1" dirty="0" err="1">
                <a:solidFill>
                  <a:srgbClr val="3F2683"/>
                </a:solidFill>
                <a:latin typeface="Times" pitchFamily="2" charset="0"/>
              </a:rPr>
              <a:t>argazki</a:t>
            </a:r>
            <a:r>
              <a:rPr lang="fr-FR" sz="4400" b="1" i="1" dirty="0">
                <a:solidFill>
                  <a:srgbClr val="3F2683"/>
                </a:solidFill>
                <a:latin typeface="Times" pitchFamily="2" charset="0"/>
              </a:rPr>
              <a:t> bat </a:t>
            </a:r>
            <a:r>
              <a:rPr lang="fr-FR" sz="4400" b="1" i="1" dirty="0" err="1">
                <a:solidFill>
                  <a:srgbClr val="3F2683"/>
                </a:solidFill>
                <a:latin typeface="Times" pitchFamily="2" charset="0"/>
              </a:rPr>
              <a:t>plazaratu</a:t>
            </a:r>
            <a:br>
              <a:rPr lang="fr-FR" sz="2100" dirty="0">
                <a:solidFill>
                  <a:srgbClr val="3F2683"/>
                </a:solidFill>
                <a:latin typeface="Times" pitchFamily="2" charset="0"/>
              </a:rPr>
            </a:br>
            <a:r>
              <a:rPr lang="fr-FR" sz="2800" b="1" i="1" dirty="0" err="1">
                <a:solidFill>
                  <a:srgbClr val="3F2683"/>
                </a:solidFill>
                <a:latin typeface="Times" pitchFamily="2" charset="0"/>
              </a:rPr>
              <a:t>ikuspegi</a:t>
            </a:r>
            <a:r>
              <a:rPr lang="fr-FR" sz="28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800" b="1" i="1" dirty="0" err="1">
                <a:solidFill>
                  <a:srgbClr val="3F2683"/>
                </a:solidFill>
                <a:latin typeface="Times" pitchFamily="2" charset="0"/>
              </a:rPr>
              <a:t>umoretsu</a:t>
            </a:r>
            <a:r>
              <a:rPr lang="fr-FR" sz="2800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2800" b="1" i="1" dirty="0" err="1">
                <a:solidFill>
                  <a:srgbClr val="3F2683"/>
                </a:solidFill>
                <a:latin typeface="Times" pitchFamily="2" charset="0"/>
              </a:rPr>
              <a:t>estetiko</a:t>
            </a:r>
            <a:r>
              <a:rPr lang="fr-FR" sz="28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800" b="1" i="1" dirty="0" err="1">
                <a:solidFill>
                  <a:srgbClr val="3F2683"/>
                </a:solidFill>
                <a:latin typeface="Times" pitchFamily="2" charset="0"/>
              </a:rPr>
              <a:t>edo</a:t>
            </a:r>
            <a:r>
              <a:rPr lang="fr-FR" sz="28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800" b="1" i="1" dirty="0" err="1">
                <a:solidFill>
                  <a:srgbClr val="3F2683"/>
                </a:solidFill>
                <a:latin typeface="Times" pitchFamily="2" charset="0"/>
              </a:rPr>
              <a:t>originalarekin</a:t>
            </a:r>
            <a:endParaRPr lang="fr-FR" sz="2800" b="1" i="1" dirty="0">
              <a:solidFill>
                <a:srgbClr val="3F2683"/>
              </a:solidFill>
              <a:latin typeface="Times" pitchFamily="2" charset="0"/>
            </a:endParaRPr>
          </a:p>
          <a:p>
            <a:endParaRPr lang="fr-FR" sz="1600" dirty="0">
              <a:solidFill>
                <a:srgbClr val="3F2683"/>
              </a:solidFill>
              <a:latin typeface="Times" pitchFamily="2" charset="0"/>
            </a:endParaRPr>
          </a:p>
          <a:p>
            <a:r>
              <a:rPr lang="fr-FR" sz="2800" dirty="0" err="1">
                <a:solidFill>
                  <a:srgbClr val="3F2683"/>
                </a:solidFill>
                <a:latin typeface="Times" pitchFamily="2" charset="0"/>
              </a:rPr>
              <a:t>Argazkilari</a:t>
            </a:r>
            <a:r>
              <a:rPr lang="fr-FR" sz="28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800" b="1" dirty="0" err="1">
                <a:solidFill>
                  <a:srgbClr val="3F2683"/>
                </a:solidFill>
                <a:latin typeface="Times" pitchFamily="2" charset="0"/>
              </a:rPr>
              <a:t>amaturrak</a:t>
            </a:r>
            <a:r>
              <a:rPr lang="fr-FR" sz="2800" dirty="0">
                <a:solidFill>
                  <a:srgbClr val="3F2683"/>
                </a:solidFill>
                <a:latin typeface="Times" pitchFamily="2" charset="0"/>
              </a:rPr>
              <a:t> (</a:t>
            </a:r>
            <a:r>
              <a:rPr lang="fr-FR" sz="2800" dirty="0" err="1">
                <a:solidFill>
                  <a:srgbClr val="3F2683"/>
                </a:solidFill>
                <a:latin typeface="Times" pitchFamily="2" charset="0"/>
              </a:rPr>
              <a:t>argazki</a:t>
            </a:r>
            <a:r>
              <a:rPr lang="fr-FR" sz="2800" dirty="0">
                <a:solidFill>
                  <a:srgbClr val="3F2683"/>
                </a:solidFill>
                <a:latin typeface="Times" pitchFamily="2" charset="0"/>
              </a:rPr>
              <a:t> indibidual1 </a:t>
            </a:r>
            <a:r>
              <a:rPr lang="fr-FR" sz="2800" dirty="0" err="1">
                <a:solidFill>
                  <a:srgbClr val="3F2683"/>
                </a:solidFill>
                <a:latin typeface="Times" pitchFamily="2" charset="0"/>
              </a:rPr>
              <a:t>bakarrik</a:t>
            </a:r>
            <a:r>
              <a:rPr lang="fr-FR" sz="28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800" dirty="0" err="1">
                <a:solidFill>
                  <a:srgbClr val="3F2683"/>
                </a:solidFill>
                <a:latin typeface="Times" pitchFamily="2" charset="0"/>
              </a:rPr>
              <a:t>edo</a:t>
            </a:r>
            <a:r>
              <a:rPr lang="fr-FR" sz="28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800" dirty="0" err="1">
                <a:solidFill>
                  <a:srgbClr val="3F2683"/>
                </a:solidFill>
                <a:latin typeface="Times" pitchFamily="2" charset="0"/>
              </a:rPr>
              <a:t>kolektiboa</a:t>
            </a:r>
            <a:r>
              <a:rPr lang="fr-FR" sz="28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800" dirty="0" err="1">
                <a:solidFill>
                  <a:srgbClr val="3F2683"/>
                </a:solidFill>
                <a:latin typeface="Times" pitchFamily="2" charset="0"/>
              </a:rPr>
              <a:t>gehienez</a:t>
            </a:r>
            <a:r>
              <a:rPr lang="fr-FR" sz="2800" dirty="0">
                <a:solidFill>
                  <a:srgbClr val="3F2683"/>
                </a:solidFill>
                <a:latin typeface="Times" pitchFamily="2" charset="0"/>
              </a:rPr>
              <a:t> 15 </a:t>
            </a:r>
            <a:r>
              <a:rPr lang="fr-FR" sz="2800" dirty="0" err="1">
                <a:solidFill>
                  <a:srgbClr val="3F2683"/>
                </a:solidFill>
                <a:latin typeface="Times" pitchFamily="2" charset="0"/>
              </a:rPr>
              <a:t>pertsona</a:t>
            </a:r>
            <a:r>
              <a:rPr lang="fr-FR" sz="2800" dirty="0">
                <a:solidFill>
                  <a:srgbClr val="3F2683"/>
                </a:solidFill>
                <a:latin typeface="Times" pitchFamily="2" charset="0"/>
              </a:rPr>
              <a:t>) </a:t>
            </a:r>
            <a:r>
              <a:rPr lang="fr-FR" sz="2800" dirty="0" err="1">
                <a:solidFill>
                  <a:srgbClr val="3F2683"/>
                </a:solidFill>
                <a:latin typeface="Times" pitchFamily="2" charset="0"/>
              </a:rPr>
              <a:t>Tamaina</a:t>
            </a:r>
            <a:r>
              <a:rPr lang="fr-FR" sz="2800" dirty="0">
                <a:solidFill>
                  <a:srgbClr val="3F2683"/>
                </a:solidFill>
                <a:latin typeface="Times" pitchFamily="2" charset="0"/>
              </a:rPr>
              <a:t> &lt; 10Mo</a:t>
            </a:r>
            <a:br>
              <a:rPr lang="fr-FR" sz="2800" dirty="0">
                <a:solidFill>
                  <a:srgbClr val="3F2683"/>
                </a:solidFill>
                <a:latin typeface="Times" pitchFamily="2" charset="0"/>
              </a:rPr>
            </a:br>
            <a:r>
              <a:rPr lang="fr-FR" sz="2800" b="1" dirty="0" err="1">
                <a:solidFill>
                  <a:srgbClr val="3F2683"/>
                </a:solidFill>
                <a:latin typeface="Times" pitchFamily="2" charset="0"/>
              </a:rPr>
              <a:t>Igortzeko</a:t>
            </a:r>
            <a:r>
              <a:rPr lang="fr-FR" sz="28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800" b="1" dirty="0" err="1">
                <a:solidFill>
                  <a:srgbClr val="3F2683"/>
                </a:solidFill>
                <a:latin typeface="Times" pitchFamily="2" charset="0"/>
              </a:rPr>
              <a:t>esteka</a:t>
            </a:r>
            <a:r>
              <a:rPr lang="fr-FR" sz="28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(</a:t>
            </a: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izen-deitura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telefono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zenbakiarekin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epaimahaiarekilako</a:t>
            </a:r>
            <a:r>
              <a:rPr lang="fr-FR" sz="240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400" dirty="0" err="1">
                <a:solidFill>
                  <a:srgbClr val="3F2683"/>
                </a:solidFill>
                <a:latin typeface="Times" pitchFamily="2" charset="0"/>
              </a:rPr>
              <a:t>harremanetarako</a:t>
            </a:r>
            <a:r>
              <a:rPr lang="fr-FR" sz="2400" b="1" dirty="0">
                <a:solidFill>
                  <a:srgbClr val="3F2683"/>
                </a:solidFill>
                <a:latin typeface="Times" pitchFamily="2" charset="0"/>
              </a:rPr>
              <a:t>): contact.errobi@communaute-paysbasque.fr</a:t>
            </a:r>
            <a:endParaRPr lang="fr-FR" sz="2800" b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2258727-F946-8250-EFF3-8C449917647A}"/>
              </a:ext>
            </a:extLst>
          </p:cNvPr>
          <p:cNvCxnSpPr>
            <a:cxnSpLocks/>
          </p:cNvCxnSpPr>
          <p:nvPr/>
        </p:nvCxnSpPr>
        <p:spPr>
          <a:xfrm>
            <a:off x="6281445" y="5578537"/>
            <a:ext cx="0" cy="855414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203807" y="5555001"/>
            <a:ext cx="1022398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36574B0-BDB3-EBFB-FB2A-F374D16C14FD}"/>
              </a:ext>
            </a:extLst>
          </p:cNvPr>
          <p:cNvCxnSpPr>
            <a:cxnSpLocks/>
          </p:cNvCxnSpPr>
          <p:nvPr/>
        </p:nvCxnSpPr>
        <p:spPr>
          <a:xfrm flipH="1">
            <a:off x="290587" y="10859107"/>
            <a:ext cx="1022398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4D24CDC-6D37-A7FB-FA3F-DD7A3683C853}"/>
              </a:ext>
            </a:extLst>
          </p:cNvPr>
          <p:cNvCxnSpPr>
            <a:cxnSpLocks/>
          </p:cNvCxnSpPr>
          <p:nvPr/>
        </p:nvCxnSpPr>
        <p:spPr>
          <a:xfrm flipH="1">
            <a:off x="299262" y="6355461"/>
            <a:ext cx="1022398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F54A7EB2-9A6B-DBE1-30AD-CA5EC7FCF6C8}"/>
              </a:ext>
            </a:extLst>
          </p:cNvPr>
          <p:cNvSpPr txBox="1"/>
          <p:nvPr/>
        </p:nvSpPr>
        <p:spPr>
          <a:xfrm>
            <a:off x="6458691" y="5592549"/>
            <a:ext cx="4055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 err="1">
                <a:solidFill>
                  <a:srgbClr val="3F2683"/>
                </a:solidFill>
                <a:latin typeface="Times" pitchFamily="2" charset="0"/>
              </a:rPr>
              <a:t>Azken</a:t>
            </a: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200" b="1" dirty="0" err="1">
                <a:solidFill>
                  <a:srgbClr val="3F2683"/>
                </a:solidFill>
                <a:latin typeface="Times" pitchFamily="2" charset="0"/>
              </a:rPr>
              <a:t>eguna</a:t>
            </a: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: 2 </a:t>
            </a:r>
            <a:r>
              <a:rPr lang="fr-FR" sz="3200" b="1" dirty="0" err="1">
                <a:solidFill>
                  <a:srgbClr val="3F2683"/>
                </a:solidFill>
                <a:latin typeface="Times" pitchFamily="2" charset="0"/>
              </a:rPr>
              <a:t>urria</a:t>
            </a: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 </a:t>
            </a:r>
            <a:endParaRPr lang="fr-FR" sz="3600" b="1" dirty="0">
              <a:solidFill>
                <a:srgbClr val="3F2683"/>
              </a:solidFill>
              <a:latin typeface="Times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B17DBD5-375A-6231-19F4-5ED6AE7CF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766" y="12369100"/>
            <a:ext cx="902685" cy="9026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5CAC89F-4037-32A1-07CD-D81DF0D7C1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429421" y="12369100"/>
            <a:ext cx="831823" cy="88272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51C5118-7123-5BF9-2FF8-850E112028F9}"/>
              </a:ext>
            </a:extLst>
          </p:cNvPr>
          <p:cNvSpPr txBox="1"/>
          <p:nvPr/>
        </p:nvSpPr>
        <p:spPr>
          <a:xfrm>
            <a:off x="444430" y="12380423"/>
            <a:ext cx="7712496" cy="10310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Xehetasunak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b="1" dirty="0">
                <a:solidFill>
                  <a:srgbClr val="3F2683"/>
                </a:solidFill>
                <a:latin typeface="Times" pitchFamily="2" charset="0"/>
              </a:rPr>
              <a:t>contact.errobi@communaute-paysbasque.fr/05 59 93 50 77</a:t>
            </a:r>
          </a:p>
          <a:p>
            <a:pPr>
              <a:spcBef>
                <a:spcPts val="600"/>
              </a:spcBef>
            </a:pPr>
            <a:r>
              <a:rPr lang="fr-FR" b="1" dirty="0" err="1">
                <a:solidFill>
                  <a:srgbClr val="3F2683"/>
                </a:solidFill>
                <a:latin typeface="Times" pitchFamily="2" charset="0"/>
              </a:rPr>
              <a:t>Antolatzaileak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Pirinio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Atlantikoetako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Departamendua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Herri-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Aturriko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Mugikortasunen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sindikatua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herriak</a:t>
            </a:r>
            <a:endParaRPr lang="fr-FR" dirty="0">
              <a:solidFill>
                <a:srgbClr val="3F2683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3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-20906"/>
            <a:ext cx="10686257" cy="15120864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FE3FADD-7ECD-1B47-5719-941EA39946F4}"/>
              </a:ext>
            </a:extLst>
          </p:cNvPr>
          <p:cNvCxnSpPr>
            <a:cxnSpLocks/>
          </p:cNvCxnSpPr>
          <p:nvPr/>
        </p:nvCxnSpPr>
        <p:spPr>
          <a:xfrm>
            <a:off x="6448113" y="5714806"/>
            <a:ext cx="0" cy="1141516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C93C633-8E22-437F-4EC3-E00F83984E1A}"/>
              </a:ext>
            </a:extLst>
          </p:cNvPr>
          <p:cNvSpPr txBox="1"/>
          <p:nvPr/>
        </p:nvSpPr>
        <p:spPr>
          <a:xfrm>
            <a:off x="268818" y="5722131"/>
            <a:ext cx="611268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5400" b="1" dirty="0">
                <a:solidFill>
                  <a:srgbClr val="3F2683"/>
                </a:solidFill>
                <a:latin typeface="Times" pitchFamily="2" charset="0"/>
              </a:rPr>
              <a:t>Vélorution matinale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482BEC-4952-90B5-862F-1B98CF04677F}"/>
              </a:ext>
            </a:extLst>
          </p:cNvPr>
          <p:cNvSpPr txBox="1"/>
          <p:nvPr/>
        </p:nvSpPr>
        <p:spPr>
          <a:xfrm>
            <a:off x="287788" y="6718276"/>
            <a:ext cx="10061176" cy="23206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fr-FR" sz="4400" b="1" dirty="0">
                <a:solidFill>
                  <a:srgbClr val="3F2683"/>
                </a:solidFill>
                <a:latin typeface="Times" pitchFamily="2" charset="0"/>
              </a:rPr>
              <a:t>Rendez-vous à la Mairie de  xxx</a:t>
            </a:r>
            <a:endParaRPr lang="fr-FR" sz="4400" dirty="0">
              <a:solidFill>
                <a:srgbClr val="3F2683"/>
              </a:solidFill>
              <a:latin typeface="Times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fr-FR" sz="4000" b="1" dirty="0">
                <a:solidFill>
                  <a:srgbClr val="3F2683"/>
                </a:solidFill>
                <a:latin typeface="Times" pitchFamily="2" charset="0"/>
              </a:rPr>
              <a:t>pour une balade, ensemble, avec chacun son vélo, jusqu’à Cambo</a:t>
            </a:r>
            <a:r>
              <a:rPr lang="fr-FR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Parc St joseph</a:t>
            </a:r>
          </a:p>
          <a:p>
            <a:pPr algn="just">
              <a:lnSpc>
                <a:spcPct val="90000"/>
              </a:lnSpc>
            </a:pPr>
            <a:r>
              <a:rPr lang="fr-FR" sz="2800" b="1" i="1" dirty="0">
                <a:solidFill>
                  <a:srgbClr val="3F2683"/>
                </a:solidFill>
                <a:latin typeface="Times" pitchFamily="2" charset="0"/>
              </a:rPr>
              <a:t>Un 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petit-déjeuner</a:t>
            </a:r>
            <a:r>
              <a:rPr lang="fr-FR" sz="2800" b="1" i="1" dirty="0">
                <a:solidFill>
                  <a:srgbClr val="3F2683"/>
                </a:solidFill>
                <a:latin typeface="Times" pitchFamily="2" charset="0"/>
              </a:rPr>
              <a:t> est offert, à partir de 9 heures 30 à la mairie. 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7F9C66A-FFC5-08A7-9807-2577C20BF8A8}"/>
              </a:ext>
            </a:extLst>
          </p:cNvPr>
          <p:cNvCxnSpPr>
            <a:cxnSpLocks/>
          </p:cNvCxnSpPr>
          <p:nvPr/>
        </p:nvCxnSpPr>
        <p:spPr>
          <a:xfrm flipH="1">
            <a:off x="383359" y="11942818"/>
            <a:ext cx="10109200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DE1CE0B-EE9C-A758-A46B-9CAD100B1B02}"/>
              </a:ext>
            </a:extLst>
          </p:cNvPr>
          <p:cNvSpPr txBox="1"/>
          <p:nvPr/>
        </p:nvSpPr>
        <p:spPr>
          <a:xfrm>
            <a:off x="383359" y="9007656"/>
            <a:ext cx="10032838" cy="29351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Des équipes vélo partiront de chacune des mairies des 11 communes* d’Errobi, et se rejoindront à Cambo, Parc St Joseph, pour participer, ensemble, à la Journée Vélo.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600" b="1" dirty="0">
              <a:solidFill>
                <a:srgbClr val="3F2683"/>
              </a:solidFill>
              <a:latin typeface="Times" pitchFamily="2" charset="0"/>
            </a:endParaRPr>
          </a:p>
          <a:p>
            <a:pPr algn="just"/>
            <a:r>
              <a:rPr lang="fr-FR" sz="2400" b="1" i="1" dirty="0">
                <a:solidFill>
                  <a:srgbClr val="3F2683"/>
                </a:solidFill>
                <a:latin typeface="Times" pitchFamily="2" charset="0"/>
              </a:rPr>
              <a:t>* ARCANGUES, BASSUSSARRY, CAMBO-LES-BAINS, ESPELETTE, HALSOU, ITXASSOU, JATXOU, LARRESSORE, LOUHOSSOA, SOURAÏDE, USTARITZ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7292614-0DED-BC51-B549-435D14A05FE4}"/>
              </a:ext>
            </a:extLst>
          </p:cNvPr>
          <p:cNvSpPr txBox="1"/>
          <p:nvPr/>
        </p:nvSpPr>
        <p:spPr>
          <a:xfrm>
            <a:off x="6486920" y="5779104"/>
            <a:ext cx="396707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Samedi  8 octobre</a:t>
            </a:r>
          </a:p>
          <a:p>
            <a:pPr algn="ctr">
              <a:lnSpc>
                <a:spcPct val="80000"/>
              </a:lnSpc>
            </a:pPr>
            <a:r>
              <a:rPr lang="fr-FR" sz="4400" b="1" dirty="0">
                <a:solidFill>
                  <a:srgbClr val="3F2683"/>
                </a:solidFill>
                <a:latin typeface="Times" pitchFamily="2" charset="0"/>
              </a:rPr>
              <a:t>xx h xx  </a:t>
            </a:r>
            <a:endParaRPr lang="fr-FR" sz="4400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230639" y="5639687"/>
            <a:ext cx="1022398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36574B0-BDB3-EBFB-FB2A-F374D16C14FD}"/>
              </a:ext>
            </a:extLst>
          </p:cNvPr>
          <p:cNvCxnSpPr>
            <a:cxnSpLocks/>
          </p:cNvCxnSpPr>
          <p:nvPr/>
        </p:nvCxnSpPr>
        <p:spPr>
          <a:xfrm flipH="1">
            <a:off x="370925" y="6856322"/>
            <a:ext cx="1022398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4D24CDC-6D37-A7FB-FA3F-DD7A3683C853}"/>
              </a:ext>
            </a:extLst>
          </p:cNvPr>
          <p:cNvCxnSpPr>
            <a:cxnSpLocks/>
          </p:cNvCxnSpPr>
          <p:nvPr/>
        </p:nvCxnSpPr>
        <p:spPr>
          <a:xfrm flipH="1">
            <a:off x="287788" y="9019682"/>
            <a:ext cx="1022398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8D655E5-268E-1836-7915-7785B1D91B2D}"/>
              </a:ext>
            </a:extLst>
          </p:cNvPr>
          <p:cNvSpPr txBox="1"/>
          <p:nvPr/>
        </p:nvSpPr>
        <p:spPr>
          <a:xfrm>
            <a:off x="571500" y="12170362"/>
            <a:ext cx="7200900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Informations : sites Web des communes d’Errobi </a:t>
            </a:r>
            <a:r>
              <a:rPr lang="fr-FR" sz="1600" b="1" dirty="0">
                <a:solidFill>
                  <a:srgbClr val="3F2683"/>
                </a:solidFill>
                <a:latin typeface="Times" pitchFamily="2" charset="0"/>
              </a:rPr>
              <a:t>ou contact.errobi@communaute-paysbasque.fr/ 05 59 93 50 77</a:t>
            </a:r>
          </a:p>
          <a:p>
            <a:pPr>
              <a:spcAft>
                <a:spcPts val="600"/>
              </a:spcAft>
            </a:pPr>
            <a:r>
              <a:rPr lang="fr-FR" sz="1600" b="1" dirty="0">
                <a:solidFill>
                  <a:srgbClr val="3F2683"/>
                </a:solidFill>
                <a:latin typeface="Times" pitchFamily="2" charset="0"/>
              </a:rPr>
              <a:t>Coorganisateurs : Département des Pyrénées-Atlantiques, Syndicat des Mobilités Pays Basque-Adour (SMPBA), 11 communes d'Errobi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FD209D-E5DF-83ED-7329-B8D42A81E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766" y="12369100"/>
            <a:ext cx="902685" cy="90268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78FA171-30F2-7DD0-0424-EBAFD6D7A7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429421" y="12369100"/>
            <a:ext cx="831823" cy="88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3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-20906"/>
            <a:ext cx="10686257" cy="15120864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FE3FADD-7ECD-1B47-5719-941EA39946F4}"/>
              </a:ext>
            </a:extLst>
          </p:cNvPr>
          <p:cNvCxnSpPr>
            <a:cxnSpLocks/>
          </p:cNvCxnSpPr>
          <p:nvPr/>
        </p:nvCxnSpPr>
        <p:spPr>
          <a:xfrm>
            <a:off x="5530468" y="5636986"/>
            <a:ext cx="0" cy="1365829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C93C633-8E22-437F-4EC3-E00F83984E1A}"/>
              </a:ext>
            </a:extLst>
          </p:cNvPr>
          <p:cNvSpPr txBox="1"/>
          <p:nvPr/>
        </p:nvSpPr>
        <p:spPr>
          <a:xfrm>
            <a:off x="268819" y="5580887"/>
            <a:ext cx="5109250" cy="14219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fr-FR" sz="5400" b="1" dirty="0" err="1">
                <a:solidFill>
                  <a:srgbClr val="3F2683"/>
                </a:solidFill>
                <a:latin typeface="Times" pitchFamily="2" charset="0"/>
              </a:rPr>
              <a:t>Goizeko-Txirrindiraultza</a:t>
            </a:r>
            <a:endParaRPr lang="fr-FR" sz="5400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482BEC-4952-90B5-862F-1B98CF04677F}"/>
              </a:ext>
            </a:extLst>
          </p:cNvPr>
          <p:cNvSpPr txBox="1"/>
          <p:nvPr/>
        </p:nvSpPr>
        <p:spPr>
          <a:xfrm>
            <a:off x="312041" y="7088302"/>
            <a:ext cx="10061176" cy="21421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fr-FR" sz="4000" b="1" dirty="0" err="1">
                <a:solidFill>
                  <a:srgbClr val="3F2683"/>
                </a:solidFill>
                <a:latin typeface="Times" pitchFamily="2" charset="0"/>
              </a:rPr>
              <a:t>Hitzordua</a:t>
            </a:r>
            <a:r>
              <a:rPr lang="fr-FR" sz="40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4000" b="1" dirty="0" err="1">
                <a:solidFill>
                  <a:srgbClr val="3F2683"/>
                </a:solidFill>
                <a:latin typeface="Times" pitchFamily="2" charset="0"/>
              </a:rPr>
              <a:t>xxxko</a:t>
            </a:r>
            <a:r>
              <a:rPr lang="fr-FR" sz="40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4000" b="1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40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4000" b="1" dirty="0" err="1">
                <a:solidFill>
                  <a:srgbClr val="3F2683"/>
                </a:solidFill>
                <a:latin typeface="Times" pitchFamily="2" charset="0"/>
              </a:rPr>
              <a:t>etxean</a:t>
            </a:r>
            <a:endParaRPr lang="fr-FR" sz="4000" b="1" dirty="0">
              <a:solidFill>
                <a:srgbClr val="3F2683"/>
              </a:solidFill>
              <a:latin typeface="Times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fr-FR" sz="3600" b="1" dirty="0" err="1">
                <a:solidFill>
                  <a:srgbClr val="3F2683"/>
                </a:solidFill>
                <a:latin typeface="Times" pitchFamily="2" charset="0"/>
              </a:rPr>
              <a:t>Ibilaldi</a:t>
            </a: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600" b="1" dirty="0" err="1">
                <a:solidFill>
                  <a:srgbClr val="3F2683"/>
                </a:solidFill>
                <a:latin typeface="Times" pitchFamily="2" charset="0"/>
              </a:rPr>
              <a:t>baterako</a:t>
            </a: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3600" b="1" dirty="0" err="1">
                <a:solidFill>
                  <a:srgbClr val="3F2683"/>
                </a:solidFill>
                <a:latin typeface="Times" pitchFamily="2" charset="0"/>
              </a:rPr>
              <a:t>elkarrekin</a:t>
            </a: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3600" b="1" dirty="0" err="1">
                <a:solidFill>
                  <a:srgbClr val="3F2683"/>
                </a:solidFill>
                <a:latin typeface="Times" pitchFamily="2" charset="0"/>
              </a:rPr>
              <a:t>bakoitza</a:t>
            </a: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600" b="1" dirty="0" err="1">
                <a:solidFill>
                  <a:srgbClr val="3F2683"/>
                </a:solidFill>
                <a:latin typeface="Times" pitchFamily="2" charset="0"/>
              </a:rPr>
              <a:t>bere</a:t>
            </a: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600" b="1" dirty="0" err="1">
                <a:solidFill>
                  <a:srgbClr val="3F2683"/>
                </a:solidFill>
                <a:latin typeface="Times" pitchFamily="2" charset="0"/>
              </a:rPr>
              <a:t>bizikletarekin</a:t>
            </a: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3600" b="1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San </a:t>
            </a:r>
            <a:r>
              <a:rPr lang="fr-FR" sz="3200" b="1" dirty="0" err="1">
                <a:solidFill>
                  <a:srgbClr val="3F2683"/>
                </a:solidFill>
                <a:latin typeface="Times" pitchFamily="2" charset="0"/>
              </a:rPr>
              <a:t>Josepe</a:t>
            </a: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200" b="1" dirty="0" err="1">
                <a:solidFill>
                  <a:srgbClr val="3F2683"/>
                </a:solidFill>
                <a:latin typeface="Times" pitchFamily="2" charset="0"/>
              </a:rPr>
              <a:t>parkeraino</a:t>
            </a:r>
            <a:r>
              <a:rPr lang="fr-FR" sz="3200" b="1" dirty="0">
                <a:solidFill>
                  <a:srgbClr val="3F2683"/>
                </a:solidFill>
                <a:latin typeface="Times" pitchFamily="2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fi-FI" sz="3200" b="1" i="1" dirty="0">
                <a:solidFill>
                  <a:srgbClr val="3F2683"/>
                </a:solidFill>
                <a:latin typeface="Times" pitchFamily="2" charset="0"/>
              </a:rPr>
              <a:t>Gosaria eskainiko da, 9: 30etik goiti herriko etxean</a:t>
            </a:r>
            <a:endParaRPr lang="fr-FR" sz="3200" b="1" i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7F9C66A-FFC5-08A7-9807-2577C20BF8A8}"/>
              </a:ext>
            </a:extLst>
          </p:cNvPr>
          <p:cNvCxnSpPr>
            <a:cxnSpLocks/>
          </p:cNvCxnSpPr>
          <p:nvPr/>
        </p:nvCxnSpPr>
        <p:spPr>
          <a:xfrm flipH="1">
            <a:off x="383359" y="11972028"/>
            <a:ext cx="10109200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DE1CE0B-EE9C-A758-A46B-9CAD100B1B02}"/>
              </a:ext>
            </a:extLst>
          </p:cNvPr>
          <p:cNvSpPr txBox="1"/>
          <p:nvPr/>
        </p:nvSpPr>
        <p:spPr>
          <a:xfrm>
            <a:off x="361448" y="9426603"/>
            <a:ext cx="10032838" cy="26037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Bizikleta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taldeak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abiatuko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 dira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herrietako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Etxe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bakoitzetik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, San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Josepe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parkean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elkartuko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 dira,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denek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elkarrekin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Egunean</a:t>
            </a:r>
            <a:r>
              <a:rPr lang="fr-FR" sz="3200" b="1" i="1" dirty="0">
                <a:solidFill>
                  <a:srgbClr val="3F2683"/>
                </a:solidFill>
                <a:latin typeface="Times" pitchFamily="2" charset="0"/>
              </a:rPr>
              <a:t> parte </a:t>
            </a:r>
            <a:r>
              <a:rPr lang="fr-FR" sz="3200" b="1" i="1" dirty="0" err="1">
                <a:solidFill>
                  <a:srgbClr val="3F2683"/>
                </a:solidFill>
                <a:latin typeface="Times" pitchFamily="2" charset="0"/>
              </a:rPr>
              <a:t>hartzeko</a:t>
            </a:r>
            <a:endParaRPr lang="fr-FR" sz="3200" b="1" i="1" dirty="0">
              <a:solidFill>
                <a:srgbClr val="3F2683"/>
              </a:solidFill>
              <a:latin typeface="Times" pitchFamily="2" charset="0"/>
            </a:endParaRPr>
          </a:p>
          <a:p>
            <a:pPr algn="just"/>
            <a:r>
              <a:rPr lang="fr-FR" sz="2400" b="1" i="1" dirty="0">
                <a:solidFill>
                  <a:srgbClr val="3F2683"/>
                </a:solidFill>
                <a:latin typeface="Times" pitchFamily="2" charset="0"/>
              </a:rPr>
              <a:t>* ARRANGOITZE, BASUSARRI, KANBO, EZPELETA, HALTSU, ITSASU, JATSU, LARRESORO, LUHUSO, ZURAIDE, USTARITZE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7292614-0DED-BC51-B549-435D14A05FE4}"/>
              </a:ext>
            </a:extLst>
          </p:cNvPr>
          <p:cNvSpPr txBox="1"/>
          <p:nvPr/>
        </p:nvSpPr>
        <p:spPr>
          <a:xfrm>
            <a:off x="5524967" y="5663526"/>
            <a:ext cx="496759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600" b="1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 8a, </a:t>
            </a:r>
            <a:r>
              <a:rPr lang="fr-FR" sz="3600" b="1" dirty="0" err="1">
                <a:solidFill>
                  <a:srgbClr val="3F2683"/>
                </a:solidFill>
                <a:latin typeface="Times" pitchFamily="2" charset="0"/>
              </a:rPr>
              <a:t>larunbata</a:t>
            </a:r>
            <a:r>
              <a:rPr lang="fr-FR" sz="36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4400" b="1" dirty="0">
                <a:solidFill>
                  <a:srgbClr val="3F2683"/>
                </a:solidFill>
                <a:latin typeface="Times" pitchFamily="2" charset="0"/>
              </a:rPr>
              <a:t>xx : xx  </a:t>
            </a:r>
            <a:endParaRPr lang="fr-FR" sz="4400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230639" y="5582537"/>
            <a:ext cx="1022398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36574B0-BDB3-EBFB-FB2A-F374D16C14FD}"/>
              </a:ext>
            </a:extLst>
          </p:cNvPr>
          <p:cNvCxnSpPr>
            <a:cxnSpLocks/>
          </p:cNvCxnSpPr>
          <p:nvPr/>
        </p:nvCxnSpPr>
        <p:spPr>
          <a:xfrm flipH="1">
            <a:off x="383359" y="7064594"/>
            <a:ext cx="1022398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4D24CDC-6D37-A7FB-FA3F-DD7A3683C853}"/>
              </a:ext>
            </a:extLst>
          </p:cNvPr>
          <p:cNvCxnSpPr>
            <a:cxnSpLocks/>
          </p:cNvCxnSpPr>
          <p:nvPr/>
        </p:nvCxnSpPr>
        <p:spPr>
          <a:xfrm flipH="1">
            <a:off x="489743" y="9359314"/>
            <a:ext cx="1022398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57D3E6E-C72F-A126-C7D6-90A47F1EB96E}"/>
              </a:ext>
            </a:extLst>
          </p:cNvPr>
          <p:cNvSpPr txBox="1"/>
          <p:nvPr/>
        </p:nvSpPr>
        <p:spPr>
          <a:xfrm>
            <a:off x="489742" y="11960457"/>
            <a:ext cx="8010023" cy="13080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Xehetasunak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herrietako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2000" b="1" dirty="0" err="1">
                <a:solidFill>
                  <a:srgbClr val="3F2683"/>
                </a:solidFill>
                <a:latin typeface="Times" pitchFamily="2" charset="0"/>
              </a:rPr>
              <a:t>webguneak</a:t>
            </a:r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  </a:t>
            </a:r>
            <a:r>
              <a:rPr lang="fr-FR" b="1" dirty="0" err="1">
                <a:solidFill>
                  <a:srgbClr val="3F2683"/>
                </a:solidFill>
                <a:latin typeface="Times" pitchFamily="2" charset="0"/>
              </a:rPr>
              <a:t>edo</a:t>
            </a:r>
            <a:r>
              <a:rPr lang="fr-FR" b="1" dirty="0">
                <a:solidFill>
                  <a:srgbClr val="3F2683"/>
                </a:solidFill>
                <a:latin typeface="Times" pitchFamily="2" charset="0"/>
              </a:rPr>
              <a:t> contact.errobi@communaute-paysbasque.fr/05 59 93 50 77</a:t>
            </a:r>
          </a:p>
          <a:p>
            <a:pPr>
              <a:spcBef>
                <a:spcPts val="600"/>
              </a:spcBef>
            </a:pPr>
            <a:r>
              <a:rPr lang="fr-FR" b="1" dirty="0" err="1">
                <a:solidFill>
                  <a:srgbClr val="3F2683"/>
                </a:solidFill>
                <a:latin typeface="Times" pitchFamily="2" charset="0"/>
              </a:rPr>
              <a:t>Antolatzaileak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Pirinio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Atlantikoetako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Departamendua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Herri-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Aturriko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Mugikortasunen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sindikatua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dirty="0" err="1">
                <a:solidFill>
                  <a:srgbClr val="3F2683"/>
                </a:solidFill>
                <a:latin typeface="Times" pitchFamily="2" charset="0"/>
              </a:rPr>
              <a:t>Herriak</a:t>
            </a:r>
            <a:endParaRPr lang="fr-FR" dirty="0">
              <a:solidFill>
                <a:srgbClr val="3F2683"/>
              </a:solidFill>
              <a:latin typeface="Times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EA0867-FF9A-9FB4-FF95-A7D8E771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766" y="12369100"/>
            <a:ext cx="902685" cy="90268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652B6A6-46C8-EC7B-D324-041A7DD85C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429421" y="12369100"/>
            <a:ext cx="831823" cy="88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600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2828602447540820C48B646F87E14" ma:contentTypeVersion="9" ma:contentTypeDescription="Crée un document." ma:contentTypeScope="" ma:versionID="0ae72875c7ed8f2a09c81854791ff1cc">
  <xsd:schema xmlns:xsd="http://www.w3.org/2001/XMLSchema" xmlns:xs="http://www.w3.org/2001/XMLSchema" xmlns:p="http://schemas.microsoft.com/office/2006/metadata/properties" xmlns:ns3="e9313187-353e-4f24-a84b-a950b187d665" targetNamespace="http://schemas.microsoft.com/office/2006/metadata/properties" ma:root="true" ma:fieldsID="98c32f4b813a5e2d3b4f1d04d8442cb5" ns3:_="">
    <xsd:import namespace="e9313187-353e-4f24-a84b-a950b187d6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13187-353e-4f24-a84b-a950b187d6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F500EF-05B8-408F-97D8-FDD6FD64C740}">
  <ds:schemaRefs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e9313187-353e-4f24-a84b-a950b187d66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5BC810F-E816-4FD1-907F-1520A4385E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0A4079-3828-495C-BF7E-D9653F66EA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313187-353e-4f24-a84b-a950b187d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831</Words>
  <Application>Microsoft Office PowerPoint</Application>
  <PresentationFormat>Personnalisé</PresentationFormat>
  <Paragraphs>94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Times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Guiraud Philippe</dc:creator>
  <cp:lastModifiedBy>Marie Laurence INCHAUSPE</cp:lastModifiedBy>
  <cp:revision>54</cp:revision>
  <cp:lastPrinted>2022-09-15T12:54:36Z</cp:lastPrinted>
  <dcterms:created xsi:type="dcterms:W3CDTF">2022-09-06T08:38:52Z</dcterms:created>
  <dcterms:modified xsi:type="dcterms:W3CDTF">2022-09-16T07:25:27Z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0x0101000E02828602447540820C48B646F87E14</vt:lpwstr>
  </property>
</Properties>
</file>